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80" r:id="rId5"/>
    <p:sldId id="260" r:id="rId6"/>
    <p:sldId id="279" r:id="rId7"/>
    <p:sldId id="262" r:id="rId8"/>
    <p:sldId id="263" r:id="rId9"/>
    <p:sldId id="277" r:id="rId10"/>
    <p:sldId id="276" r:id="rId11"/>
    <p:sldId id="297" r:id="rId12"/>
    <p:sldId id="275" r:id="rId13"/>
    <p:sldId id="274" r:id="rId14"/>
    <p:sldId id="269" r:id="rId15"/>
    <p:sldId id="271" r:id="rId16"/>
    <p:sldId id="270" r:id="rId17"/>
    <p:sldId id="282" r:id="rId18"/>
    <p:sldId id="286" r:id="rId19"/>
    <p:sldId id="298" r:id="rId20"/>
    <p:sldId id="285" r:id="rId21"/>
    <p:sldId id="300" r:id="rId22"/>
    <p:sldId id="301" r:id="rId23"/>
    <p:sldId id="299" r:id="rId24"/>
    <p:sldId id="295" r:id="rId25"/>
    <p:sldId id="292" r:id="rId26"/>
    <p:sldId id="296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0593" autoAdjust="0"/>
    <p:restoredTop sz="94660"/>
  </p:normalViewPr>
  <p:slideViewPr>
    <p:cSldViewPr>
      <p:cViewPr varScale="1">
        <p:scale>
          <a:sx n="88" d="100"/>
          <a:sy n="88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3761A-8A51-4785-A126-C01843D0E283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BE8FC-1FC8-4DBD-A326-FE9593047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FB9A1-49BC-4D59-9B70-D720AB924D30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D7F33-38B0-4F63-9C01-38FC582D8C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21BD0-3DAE-4D64-9E8B-BF98BA062E66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5CC1-5C70-469F-ADFE-0C1D76E2F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513A5-4EBB-4F36-92EB-302295908D94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95C48-BB8F-4335-B962-3F91203A1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429CC-B736-4FDC-8CF2-8B4D5C49AD05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1A12B-6D5E-4857-B231-1A7677CC3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4EC65-4C75-4017-BF8E-5658773724FC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5BED-7F99-4FDC-8E26-53829BF92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02066-22CE-48E3-86A4-1724B96E44C4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41284-5C1E-4D52-98F8-47961AAA7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3DDEA-D13B-4604-BB6E-568B98E1D611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ECA0C-00BF-481C-AB6F-93BF08032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8A588-78C8-4942-99AA-CBC232C74CE9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DB3AB-9736-4E7B-9C85-57B5C8E76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A37A2-9F07-4A37-9795-E5483D19942A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0FDA-CE88-469E-A5F6-5DD4B1FA8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FF2F8-F78F-4FF1-B0DC-8AAB48F5DE36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4C82C-421A-419E-A715-2272E23A35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2FF5FE9-72F3-418E-89F2-3F5521C0E20B}" type="datetimeFigureOut">
              <a:rPr lang="ru-RU"/>
              <a:pPr>
                <a:defRPr/>
              </a:pPr>
              <a:t>14.03.2012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30C0B94-35E2-4BB3-AE5A-813B49E70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47" r:id="rId4"/>
    <p:sldLayoutId id="2147483753" r:id="rId5"/>
    <p:sldLayoutId id="2147483748" r:id="rId6"/>
    <p:sldLayoutId id="2147483754" r:id="rId7"/>
    <p:sldLayoutId id="2147483755" r:id="rId8"/>
    <p:sldLayoutId id="2147483756" r:id="rId9"/>
    <p:sldLayoutId id="2147483749" r:id="rId10"/>
    <p:sldLayoutId id="2147483757" r:id="rId11"/>
  </p:sldLayoutIdLst>
  <p:transition spd="med"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&#1048;&#1085;&#1089;&#1090;&#1088;&#1091;&#1084;&#1077;&#1085;&#1090;&#1072;&#1083;&#1100;&#1085;&#1072;&#1103;_&#1084;&#1091;&#1079;&#1099;&#1082;&#1072;_-_&#1082;&#1088;&#1072;&#1089;&#1080;&#1074;&#1072;&#1103;_&#1080;_&#1075;&#1088;&#1091;&#1089;&#1090;&#1085;&#1072;&#1103;_&#1084;&#1077;&#1083;&#1086;&#1076;&#1080;&#1103;_-_(mp3poisk.ru).mp3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flower-border-fram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6600" dirty="0" smtClean="0">
                <a:solidFill>
                  <a:srgbClr val="002060"/>
                </a:solidFill>
                <a:latin typeface="Mistral" pitchFamily="66" charset="0"/>
              </a:rPr>
              <a:t>Акцентуации характера</a:t>
            </a:r>
            <a:br>
              <a:rPr lang="ru-RU" sz="6600" dirty="0" smtClean="0">
                <a:solidFill>
                  <a:srgbClr val="002060"/>
                </a:solidFill>
                <a:latin typeface="Mistral" pitchFamily="66" charset="0"/>
              </a:rPr>
            </a:br>
            <a:r>
              <a:rPr lang="ru-RU" sz="6600" dirty="0" smtClean="0">
                <a:solidFill>
                  <a:srgbClr val="002060"/>
                </a:solidFill>
                <a:latin typeface="Mistral" pitchFamily="66" charset="0"/>
              </a:rPr>
              <a:t> </a:t>
            </a:r>
            <a:r>
              <a:rPr lang="ru-RU" sz="6600" dirty="0" smtClean="0">
                <a:solidFill>
                  <a:srgbClr val="002060"/>
                </a:solidFill>
                <a:latin typeface="Mistral" pitchFamily="66" charset="0"/>
              </a:rPr>
              <a:t>человека</a:t>
            </a:r>
            <a:endParaRPr lang="ru-RU" sz="6600" dirty="0" smtClean="0">
              <a:solidFill>
                <a:srgbClr val="002060"/>
              </a:solidFill>
              <a:latin typeface="Mistral" pitchFamily="66" charset="0"/>
            </a:endParaRPr>
          </a:p>
        </p:txBody>
      </p:sp>
      <p:pic>
        <p:nvPicPr>
          <p:cNvPr id="4" name="Инструментальная_музыка_-_красивая_и_грустная_мелодия_-_(mp3poisk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-304800" y="35716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5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 </a:t>
            </a:r>
            <a:r>
              <a:rPr lang="ru-RU" b="1" dirty="0" smtClean="0">
                <a:latin typeface="Candara" pitchFamily="34" charset="0"/>
              </a:rPr>
              <a:t>Циклоидный тип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68313" y="1268413"/>
            <a:ext cx="8389937" cy="5446712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>
              <a:latin typeface="Mistral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sz="2400" b="1" dirty="0" smtClean="0">
                <a:latin typeface="Candara" pitchFamily="34" charset="0"/>
              </a:rPr>
              <a:t>Ему свойственны довольно частые периодические смены настроения, в результате чего так же часто меняется манера общения с окружающими людьми.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Candara" pitchFamily="34" charset="0"/>
              </a:rPr>
              <a:t> В период повышенного настроения такие люди являются общительными, а в период подавленного — замкнутыми.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17312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357188" y="214313"/>
            <a:ext cx="8229600" cy="63579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Candara" pitchFamily="34" charset="0"/>
              </a:rPr>
              <a:t>Возбудимый тип </a:t>
            </a:r>
          </a:p>
          <a:p>
            <a:pPr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Данному </a:t>
            </a:r>
            <a:r>
              <a:rPr lang="ru-RU" sz="2400" b="1" dirty="0" smtClean="0">
                <a:latin typeface="Candara" pitchFamily="34" charset="0"/>
              </a:rPr>
              <a:t>типу присуща низкая контактность в общении, замедленность вербальных и невербальных реакций.</a:t>
            </a:r>
          </a:p>
          <a:p>
            <a:pPr eaLnBrk="1" hangingPunct="1">
              <a:buFont typeface="Arial" charset="0"/>
              <a:buNone/>
            </a:pPr>
            <a:endParaRPr lang="ru-RU" sz="2400" b="1" dirty="0" smtClean="0">
              <a:latin typeface="Candara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Они неуживчивы в коллективе, властны в </a:t>
            </a:r>
            <a:r>
              <a:rPr lang="ru-RU" sz="2400" b="1" dirty="0" smtClean="0">
                <a:latin typeface="Candara" pitchFamily="34" charset="0"/>
              </a:rPr>
              <a:t>семье , занудливы , угрюмы</a:t>
            </a:r>
            <a:r>
              <a:rPr lang="ru-RU" sz="2400" b="1" dirty="0" smtClean="0">
                <a:latin typeface="Candara" pitchFamily="34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ru-RU" sz="2400" b="1" dirty="0" smtClean="0">
              <a:latin typeface="Candara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 В эмоционально спокойном состоянии люди данного типа часто добросовестные, аккуратные, любят животных и маленьких детей. </a:t>
            </a:r>
          </a:p>
          <a:p>
            <a:pPr eaLnBrk="1" hangingPunct="1">
              <a:buFont typeface="Arial" charset="0"/>
              <a:buNone/>
            </a:pPr>
            <a:endParaRPr lang="ru-RU" sz="2400" b="1" dirty="0" smtClean="0">
              <a:latin typeface="Candara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Однако в состоянии эмоционального возбуждения они бывают раздражительными, вспыльчивыми, плохо контролируют свое поведение. 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 spd="med" advTm="24781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Застревающий тип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500687"/>
          </a:xfrm>
        </p:spPr>
        <p:txBody>
          <a:bodyPr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800" dirty="0" smtClean="0">
              <a:latin typeface="Mistral" pitchFamily="66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>
              <a:latin typeface="Mistral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dirty="0" smtClean="0"/>
              <a:t>  </a:t>
            </a:r>
            <a:r>
              <a:rPr lang="ru-RU" sz="2400" b="1" dirty="0" smtClean="0">
                <a:latin typeface="Candara" pitchFamily="34" charset="0"/>
              </a:rPr>
              <a:t>Его характеризует умеренная общительность, </a:t>
            </a:r>
            <a:r>
              <a:rPr lang="ru-RU" sz="2400" b="1" dirty="0" err="1" smtClean="0">
                <a:latin typeface="Candara" pitchFamily="34" charset="0"/>
              </a:rPr>
              <a:t>занудли-вость</a:t>
            </a:r>
            <a:r>
              <a:rPr lang="ru-RU" sz="2400" b="1" dirty="0" smtClean="0">
                <a:latin typeface="Candara" pitchFamily="34" charset="0"/>
              </a:rPr>
              <a:t>, склонность к нравоучениям, неразговорчивость.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Candara" pitchFamily="34" charset="0"/>
              </a:rPr>
              <a:t>Он стремится добиться высоких показателей в любом деле, за которое берется, предъявляет повышенные требования к себе; особо чувствителен к социальной справедливости, вместе с тем обидчив, уязвим, подозрителен, мстителен;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Candara" pitchFamily="34" charset="0"/>
              </a:rPr>
              <a:t> иногда чрезмерно самонадеян, честолюбив, ревнив, предъявляет непомерные требования к близким и к подчиненным на работе.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28766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Candara" pitchFamily="34" charset="0"/>
              </a:rPr>
              <a:t>Педантичный </a:t>
            </a:r>
            <a:r>
              <a:rPr lang="ru-RU" b="1" dirty="0" smtClean="0">
                <a:latin typeface="Candara" pitchFamily="34" charset="0"/>
              </a:rPr>
              <a:t>тип</a:t>
            </a:r>
            <a:r>
              <a:rPr lang="ru-RU" b="1" dirty="0" smtClean="0">
                <a:latin typeface="Candara" pitchFamily="34" charset="0"/>
              </a:rPr>
              <a:t/>
            </a:r>
            <a:br>
              <a:rPr lang="ru-RU" b="1" dirty="0" smtClean="0">
                <a:latin typeface="Candara" pitchFamily="34" charset="0"/>
              </a:rPr>
            </a:br>
            <a:endParaRPr lang="ru-RU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714348" y="92867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b="1" dirty="0" smtClean="0">
              <a:latin typeface="Candara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Candara" pitchFamily="34" charset="0"/>
              </a:rPr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Candara" pitchFamily="34" charset="0"/>
              </a:rPr>
              <a:t>Человек с акцентуацией такого типа редко вступает в конфликты, выступая в них скорее пассивной, чем активной стороной.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Его привлекательные черты: </a:t>
            </a:r>
            <a:r>
              <a:rPr lang="ru-RU" sz="2400" b="1" dirty="0" smtClean="0">
                <a:latin typeface="Candara" pitchFamily="34" charset="0"/>
              </a:rPr>
              <a:t>добросовестность, аккуратность, серьезность, надежность в делах,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Отталкивающие и способствующие возникновению конфликтов </a:t>
            </a:r>
            <a:r>
              <a:rPr lang="ru-RU" sz="2400" b="1" dirty="0" smtClean="0">
                <a:latin typeface="Candara" pitchFamily="34" charset="0"/>
              </a:rPr>
              <a:t>— формализм, занудливость, брюзжание.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>
              <a:latin typeface="Mistral" pitchFamily="66" charset="0"/>
            </a:endParaRPr>
          </a:p>
        </p:txBody>
      </p:sp>
    </p:spTree>
  </p:cSld>
  <p:clrMapOvr>
    <a:masterClrMapping/>
  </p:clrMapOvr>
  <p:transition spd="med" advTm="23922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Тревожный </a:t>
            </a:r>
            <a:r>
              <a:rPr lang="ru-RU" dirty="0" smtClean="0"/>
              <a:t>тип</a:t>
            </a:r>
            <a:endParaRPr lang="ru-RU" dirty="0" smtClean="0">
              <a:solidFill>
                <a:srgbClr val="FF0000"/>
              </a:solidFill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b="1" dirty="0" smtClean="0">
                <a:latin typeface="Candara" pitchFamily="34" charset="0"/>
              </a:rPr>
              <a:t>Людям с акцентуацией данного типа свойственны: низкая контактность, робость, неуверенность в себе, минорное настроение. Они редко вступают в конфликты с окружающими.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8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Candara" pitchFamily="34" charset="0"/>
              </a:rPr>
              <a:t>Привлекательные черты: </a:t>
            </a:r>
            <a:r>
              <a:rPr lang="ru-RU" sz="2800" b="1" dirty="0" smtClean="0">
                <a:latin typeface="Candara" pitchFamily="34" charset="0"/>
              </a:rPr>
              <a:t>дружелюбие, самокритичность, исполнительность.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8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b="1" dirty="0" smtClean="0">
                <a:latin typeface="Candara" pitchFamily="34" charset="0"/>
              </a:rPr>
              <a:t>Вследствие своей беззащитности также нередко служат «козлами отпущения», мишенями для шуток.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22906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Эмотивный</a:t>
            </a:r>
            <a:r>
              <a:rPr lang="ru-RU" dirty="0" smtClean="0"/>
              <a:t> </a:t>
            </a:r>
            <a:r>
              <a:rPr lang="ru-RU" dirty="0" smtClean="0"/>
              <a:t>тип </a:t>
            </a:r>
            <a:endParaRPr lang="ru-RU" dirty="0" smtClean="0">
              <a:solidFill>
                <a:srgbClr val="FF0000"/>
              </a:solidFill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572125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>
                <a:latin typeface="Mistral" pitchFamily="66" charset="0"/>
              </a:rPr>
              <a:t> 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b="1" dirty="0" smtClean="0">
                <a:latin typeface="Candara" pitchFamily="34" charset="0"/>
              </a:rPr>
              <a:t>Эти люди предпочитают общение в узком кругу избранных, с которыми устанавливаются хорошие контакты, которых они понимают «с полуслова».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b="1" dirty="0" smtClean="0">
                <a:latin typeface="Candara" pitchFamily="34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b="1" dirty="0" smtClean="0">
                <a:latin typeface="Candara" pitchFamily="34" charset="0"/>
              </a:rPr>
              <a:t>Обиды носят в себе, не «выплескивая» наружу.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6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b="1" dirty="0" smtClean="0">
                <a:latin typeface="Candara" pitchFamily="34" charset="0"/>
              </a:rPr>
              <a:t> </a:t>
            </a:r>
            <a:r>
              <a:rPr lang="ru-RU" sz="2600" b="1" dirty="0" smtClean="0">
                <a:solidFill>
                  <a:srgbClr val="0070C0"/>
                </a:solidFill>
                <a:latin typeface="Candara" pitchFamily="34" charset="0"/>
              </a:rPr>
              <a:t>Привлекательные черты: </a:t>
            </a:r>
            <a:r>
              <a:rPr lang="ru-RU" sz="2600" b="1" dirty="0" smtClean="0">
                <a:latin typeface="Candara" pitchFamily="34" charset="0"/>
              </a:rPr>
              <a:t>доброта, сострадательность, обостренное чувство долга, исполнительность.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6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600" b="1" dirty="0" smtClean="0">
                <a:latin typeface="Candara" pitchFamily="34" charset="0"/>
              </a:rPr>
              <a:t> </a:t>
            </a:r>
            <a:r>
              <a:rPr lang="ru-RU" sz="2600" b="1" dirty="0" smtClean="0">
                <a:solidFill>
                  <a:srgbClr val="0070C0"/>
                </a:solidFill>
                <a:latin typeface="Candara" pitchFamily="34" charset="0"/>
              </a:rPr>
              <a:t>Отталкивающие черты: </a:t>
            </a:r>
            <a:r>
              <a:rPr lang="ru-RU" sz="2600" b="1" dirty="0" smtClean="0">
                <a:latin typeface="Candara" pitchFamily="34" charset="0"/>
              </a:rPr>
              <a:t>чрезмерная чувствительность, слезливость.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21015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Демонстративный </a:t>
            </a:r>
            <a:r>
              <a:rPr lang="ru-RU" dirty="0" smtClean="0"/>
              <a:t>тип</a:t>
            </a:r>
            <a:endParaRPr lang="ru-RU" dirty="0" smtClean="0">
              <a:solidFill>
                <a:srgbClr val="FF0000"/>
              </a:solidFill>
              <a:latin typeface="Mistral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400" b="1" dirty="0" smtClean="0">
                <a:latin typeface="Candara" pitchFamily="34" charset="0"/>
              </a:rPr>
              <a:t>Этот тип акцентуации характеризуется легкостью установления контактов, стремлением к лидерству, жаждой власти и похвалы.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34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400" b="1" dirty="0" smtClean="0">
                <a:latin typeface="Candara" pitchFamily="34" charset="0"/>
              </a:rPr>
              <a:t> Такой человек демонстрирует высокую приспособляемость к людям и вместе с тем склонность к интригам (при внешней мягкости манеры общения).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34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400" b="1" dirty="0" smtClean="0">
                <a:latin typeface="Candara" pitchFamily="34" charset="0"/>
              </a:rPr>
              <a:t> Люди с акцентуацией такого типа раздражают окружающих самоуверенностью и высокими притязаниями, систематически сами провоцируют конфликты.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34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400" b="1" dirty="0" smtClean="0">
                <a:solidFill>
                  <a:srgbClr val="0070C0"/>
                </a:solidFill>
                <a:latin typeface="Candara" pitchFamily="34" charset="0"/>
              </a:rPr>
              <a:t>Привлекательные черты : </a:t>
            </a:r>
            <a:r>
              <a:rPr lang="ru-RU" sz="3400" b="1" dirty="0" smtClean="0">
                <a:latin typeface="Candara" pitchFamily="34" charset="0"/>
              </a:rPr>
              <a:t>обходительностью, артистичностью, способностью увлечь других, неординарностью мышления и поступков.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3400" b="1" dirty="0" smtClean="0">
              <a:latin typeface="Candara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400" b="1" dirty="0" smtClean="0">
                <a:solidFill>
                  <a:srgbClr val="0070C0"/>
                </a:solidFill>
                <a:latin typeface="Candara" pitchFamily="34" charset="0"/>
              </a:rPr>
              <a:t>Их отталкивающие черты: </a:t>
            </a:r>
            <a:r>
              <a:rPr lang="ru-RU" sz="3400" b="1" dirty="0" smtClean="0">
                <a:latin typeface="Candara" pitchFamily="34" charset="0"/>
              </a:rPr>
              <a:t>эгоизм, лицемерие, хвастовство, отлынивание от работы.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34938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Экзальтированный тип</a:t>
            </a:r>
            <a:endParaRPr lang="ru-RU" dirty="0" smtClean="0">
              <a:solidFill>
                <a:srgbClr val="FF0000"/>
              </a:solidFill>
              <a:latin typeface="Mistral" pitchFamily="66" charset="0"/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00052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Ему свойственны высокая контактность, словоохотливость, влюбчивость</a:t>
            </a:r>
            <a:r>
              <a:rPr lang="ru-RU" sz="2400" b="1" dirty="0" smtClean="0">
                <a:latin typeface="Candara" pitchFamily="34" charset="0"/>
              </a:rPr>
              <a:t>.</a:t>
            </a:r>
            <a:endParaRPr lang="en-US" sz="2400" b="1" dirty="0" smtClean="0">
              <a:latin typeface="Candara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ru-RU" sz="2400" b="1" dirty="0" smtClean="0">
              <a:latin typeface="Candara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 Такие люди часто спорят, но не доводят дело до открытых конфликтов. Л</a:t>
            </a:r>
            <a:r>
              <a:rPr lang="ru-RU" sz="2400" b="1" dirty="0" smtClean="0">
                <a:latin typeface="Candara" pitchFamily="34" charset="0"/>
              </a:rPr>
              <a:t>ица </a:t>
            </a:r>
            <a:r>
              <a:rPr lang="ru-RU" sz="2400" b="1" dirty="0" smtClean="0">
                <a:latin typeface="Candara" pitchFamily="34" charset="0"/>
              </a:rPr>
              <a:t>данной типологической группы привязаны и внимательны к друзьям и близким. </a:t>
            </a:r>
            <a:endParaRPr lang="ru-RU" sz="2400" b="1" dirty="0" smtClean="0">
              <a:latin typeface="Candara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ru-RU" sz="2400" b="1" dirty="0" smtClean="0">
              <a:latin typeface="Candara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Они имеют чувство сострадания, хороший вкус, проявляют яркость и искренность чувств</a:t>
            </a:r>
            <a:r>
              <a:rPr lang="ru-RU" sz="2400" b="1" dirty="0" smtClean="0">
                <a:latin typeface="Candara" pitchFamily="34" charset="0"/>
              </a:rPr>
              <a:t>.</a:t>
            </a:r>
            <a:endParaRPr lang="en-US" sz="2400" b="1" dirty="0" smtClean="0">
              <a:latin typeface="Candara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ru-RU" sz="2400" b="1" dirty="0" smtClean="0">
              <a:latin typeface="Candara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Отталкивающие черты: </a:t>
            </a:r>
            <a:r>
              <a:rPr lang="ru-RU" sz="2400" b="1" dirty="0" smtClean="0">
                <a:latin typeface="Candara" pitchFamily="34" charset="0"/>
              </a:rPr>
              <a:t>паникерство, подверженность сиюминутным настроениям. </a:t>
            </a: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latin typeface="Mistral" pitchFamily="66" charset="0"/>
            </a:endParaRPr>
          </a:p>
        </p:txBody>
      </p:sp>
    </p:spTree>
  </p:cSld>
  <p:clrMapOvr>
    <a:masterClrMapping/>
  </p:clrMapOvr>
  <p:transition spd="med" advTm="25344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Экстравертированный</a:t>
            </a:r>
            <a:r>
              <a:rPr lang="ru-RU" dirty="0" smtClean="0"/>
              <a:t> </a:t>
            </a:r>
            <a:r>
              <a:rPr lang="ru-RU" dirty="0" smtClean="0"/>
              <a:t>тип</a:t>
            </a:r>
            <a:endParaRPr lang="ru-RU" dirty="0" smtClean="0">
              <a:solidFill>
                <a:srgbClr val="FF0000"/>
              </a:solidFill>
              <a:latin typeface="Mistral" pitchFamily="66" charset="0"/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323850" y="98107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 </a:t>
            </a:r>
            <a:r>
              <a:rPr lang="ru-RU" sz="2400" b="1" dirty="0" smtClean="0">
                <a:latin typeface="Candara" pitchFamily="34" charset="0"/>
              </a:rPr>
              <a:t>Такие люди отличаются высокой контактностью, у них масса друзей, знакомых, они словоохотливы до болтливости, открыты для любой информации.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привлекательные черты: </a:t>
            </a:r>
            <a:r>
              <a:rPr lang="ru-RU" sz="2400" b="1" dirty="0" smtClean="0">
                <a:latin typeface="Candara" pitchFamily="34" charset="0"/>
              </a:rPr>
              <a:t>готовность внимательно выслушать другого, сделать то, о чем просят, исполнительность.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 Отталкивающие  </a:t>
            </a: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особенности:  </a:t>
            </a:r>
            <a:r>
              <a:rPr lang="ru-RU" sz="2400" b="1" dirty="0" smtClean="0">
                <a:latin typeface="Candara" pitchFamily="34" charset="0"/>
              </a:rPr>
              <a:t>подверженность влиянию, легкомыслие, необдуманность поступков, страсть к развлечениям, к участию в распространении сплетен и слухов. </a:t>
            </a:r>
            <a:endParaRPr lang="ru-RU" sz="2400" b="1" dirty="0" smtClean="0">
              <a:latin typeface="Candara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25375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latin typeface="Candara" pitchFamily="34" charset="0"/>
              </a:rPr>
              <a:t>Интровертированный</a:t>
            </a:r>
            <a:r>
              <a:rPr lang="ru-RU" b="1" dirty="0" smtClean="0">
                <a:latin typeface="Candara" pitchFamily="34" charset="0"/>
              </a:rPr>
              <a:t> </a:t>
            </a:r>
            <a:r>
              <a:rPr lang="ru-RU" b="1" dirty="0" smtClean="0">
                <a:latin typeface="Candara" pitchFamily="34" charset="0"/>
              </a:rPr>
              <a:t>тип</a:t>
            </a:r>
            <a:r>
              <a:rPr lang="ru-RU" b="1" dirty="0" smtClean="0">
                <a:latin typeface="Candara" pitchFamily="34" charset="0"/>
              </a:rPr>
              <a:t/>
            </a:r>
            <a:br>
              <a:rPr lang="ru-RU" b="1" dirty="0" smtClean="0">
                <a:latin typeface="Candara" pitchFamily="34" charset="0"/>
              </a:rPr>
            </a:br>
            <a:endParaRPr lang="ru-RU" dirty="0"/>
          </a:p>
        </p:txBody>
      </p:sp>
      <p:sp>
        <p:nvSpPr>
          <p:cNvPr id="20483" name="Объект 2"/>
          <p:cNvSpPr>
            <a:spLocks noGrp="1"/>
          </p:cNvSpPr>
          <p:nvPr>
            <p:ph idx="4294967295"/>
          </p:nvPr>
        </p:nvSpPr>
        <p:spPr>
          <a:xfrm>
            <a:off x="500063" y="1071563"/>
            <a:ext cx="8229600" cy="5286375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dirty="0" smtClean="0"/>
              <a:t>  </a:t>
            </a:r>
            <a:r>
              <a:rPr lang="ru-RU" sz="2400" b="1" dirty="0" smtClean="0">
                <a:latin typeface="Candara" pitchFamily="34" charset="0"/>
              </a:rPr>
              <a:t>Его, в отличие от предыдущего, характеризует очень низкая контактность, замкнутость, оторванность от реальности, склонность к философствованию.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Candara" pitchFamily="34" charset="0"/>
              </a:rPr>
              <a:t>Такие люди любят одиночество; вступают в конфликты с окружающими только при попытках бесцеремонного вмешательства в их личную жизнь.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4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latin typeface="Candara" pitchFamily="34" charset="0"/>
              </a:rPr>
              <a:t>Они часто представляют собой эмоционально холодных идеалистов, относительно слабо привязанных к людям.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привлекательные черты: </a:t>
            </a:r>
            <a:r>
              <a:rPr lang="ru-RU" sz="2400" b="1" dirty="0" smtClean="0">
                <a:latin typeface="Candara" pitchFamily="34" charset="0"/>
              </a:rPr>
              <a:t>сдержанность, наличие твердых убеждений, принципиальность</a:t>
            </a:r>
            <a:r>
              <a:rPr lang="ru-RU" sz="2400" dirty="0" smtClean="0">
                <a:latin typeface="Candara" pitchFamily="34" charset="0"/>
              </a:rPr>
              <a:t>. </a:t>
            </a:r>
          </a:p>
        </p:txBody>
      </p:sp>
    </p:spTree>
  </p:cSld>
  <p:clrMapOvr>
    <a:masterClrMapping/>
  </p:clrMapOvr>
  <p:transition spd="med" advTm="30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357982"/>
          </a:xfrm>
          <a:extLst>
            <a:ext uri="{909E8E84-426E-40DD-AFC4-6F175D3DCCD1}"/>
            <a:ext uri="{91240B29-F687-4F45-9708-019B960494DF}"/>
          </a:extLst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ndara" pitchFamily="34" charset="0"/>
              </a:rPr>
              <a:t>ХАРАКТЕР</a:t>
            </a:r>
            <a:r>
              <a:rPr lang="ru-RU" sz="3600" dirty="0" smtClean="0">
                <a:latin typeface="Mistral" pitchFamily="66" charset="0"/>
              </a:rPr>
              <a:t> – </a:t>
            </a:r>
            <a:r>
              <a:rPr lang="ru-RU" sz="3600" b="1" dirty="0" smtClean="0">
                <a:latin typeface="Candara" pitchFamily="34" charset="0"/>
              </a:rPr>
              <a:t>совокупность устойчивых индивидуальных особенностей личности человека, его "нрав", проявляющийся в деятельности, общении, поведении, а также в его манерах, привычках, складе ума и свойственном ему круге эмоциональной жизни.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latin typeface="Candara" pitchFamily="34" charset="0"/>
            </a:endParaRPr>
          </a:p>
          <a:p>
            <a:pPr marL="457200" indent="-45720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ndara" pitchFamily="34" charset="0"/>
                <a:cs typeface="Times New Roman" pitchFamily="18" charset="0"/>
              </a:rPr>
              <a:t>             </a:t>
            </a:r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ndara" pitchFamily="34" charset="0"/>
                <a:cs typeface="Times New Roman" pitchFamily="18" charset="0"/>
              </a:rPr>
              <a:t>Хар</a:t>
            </a:r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ndara" pitchFamily="34" charset="0"/>
              </a:rPr>
              <a:t>акт</a:t>
            </a:r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ndara" pitchFamily="34" charset="0"/>
                <a:cs typeface="Times New Roman" pitchFamily="18" charset="0"/>
              </a:rPr>
              <a:t>ер выражается:</a:t>
            </a:r>
            <a:endParaRPr lang="ru-RU" sz="3600" b="1" dirty="0" smtClean="0">
              <a:solidFill>
                <a:srgbClr val="FF0000"/>
              </a:solidFill>
              <a:latin typeface="Candara" pitchFamily="34" charset="0"/>
              <a:cs typeface="Times New Roman" pitchFamily="18" charset="0"/>
            </a:endParaRPr>
          </a:p>
          <a:p>
            <a:pPr marL="457200" indent="-45720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atin typeface="Candara" pitchFamily="34" charset="0"/>
                <a:cs typeface="Times New Roman" pitchFamily="18" charset="0"/>
              </a:rPr>
              <a:t> 1) </a:t>
            </a:r>
            <a:r>
              <a:rPr lang="ru-RU" sz="3600" b="1" i="1" dirty="0" smtClean="0">
                <a:latin typeface="Candara" pitchFamily="34" charset="0"/>
                <a:cs typeface="Times New Roman" pitchFamily="18" charset="0"/>
              </a:rPr>
              <a:t>в целях, к</a:t>
            </a:r>
            <a:r>
              <a:rPr lang="ru-RU" sz="3600" b="1" i="1" dirty="0" smtClean="0">
                <a:latin typeface="Candara" pitchFamily="34" charset="0"/>
              </a:rPr>
              <a:t>отор</a:t>
            </a:r>
            <a:r>
              <a:rPr lang="ru-RU" sz="3600" b="1" i="1" dirty="0" smtClean="0">
                <a:latin typeface="Candara" pitchFamily="34" charset="0"/>
                <a:cs typeface="Times New Roman" pitchFamily="18" charset="0"/>
              </a:rPr>
              <a:t>ые ставит себе ч</a:t>
            </a:r>
            <a:r>
              <a:rPr lang="ru-RU" sz="3600" b="1" i="1" dirty="0" smtClean="0">
                <a:latin typeface="Candara" pitchFamily="34" charset="0"/>
              </a:rPr>
              <a:t>елове</a:t>
            </a:r>
            <a:r>
              <a:rPr lang="ru-RU" sz="3600" b="1" i="1" dirty="0" smtClean="0">
                <a:latin typeface="Candara" pitchFamily="34" charset="0"/>
                <a:cs typeface="Times New Roman" pitchFamily="18" charset="0"/>
              </a:rPr>
              <a:t>к</a:t>
            </a:r>
            <a:r>
              <a:rPr lang="ru-RU" sz="3600" b="1" dirty="0" smtClean="0">
                <a:latin typeface="Candara" pitchFamily="34" charset="0"/>
                <a:cs typeface="Times New Roman" pitchFamily="18" charset="0"/>
              </a:rPr>
              <a:t>;</a:t>
            </a:r>
          </a:p>
          <a:p>
            <a:pPr marL="457200" indent="-45720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>
              <a:latin typeface="Candara" pitchFamily="34" charset="0"/>
              <a:cs typeface="Times New Roman" pitchFamily="18" charset="0"/>
            </a:endParaRPr>
          </a:p>
          <a:p>
            <a:pPr marL="457200" indent="-45720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latin typeface="Candara" pitchFamily="34" charset="0"/>
                <a:cs typeface="Times New Roman" pitchFamily="18" charset="0"/>
              </a:rPr>
              <a:t>              2) </a:t>
            </a:r>
            <a:r>
              <a:rPr lang="ru-RU" sz="3600" b="1" i="1" dirty="0" smtClean="0">
                <a:latin typeface="Candara" pitchFamily="34" charset="0"/>
                <a:cs typeface="Times New Roman" pitchFamily="18" charset="0"/>
              </a:rPr>
              <a:t>в способах и средствах, к</a:t>
            </a:r>
            <a:r>
              <a:rPr lang="ru-RU" sz="3600" b="1" i="1" dirty="0" smtClean="0">
                <a:latin typeface="Candara" pitchFamily="34" charset="0"/>
              </a:rPr>
              <a:t>оторы</a:t>
            </a:r>
            <a:r>
              <a:rPr lang="ru-RU" sz="3600" b="1" i="1" dirty="0" smtClean="0">
                <a:latin typeface="Candara" pitchFamily="34" charset="0"/>
                <a:cs typeface="Times New Roman" pitchFamily="18" charset="0"/>
              </a:rPr>
              <a:t>ми ч</a:t>
            </a:r>
            <a:r>
              <a:rPr lang="ru-RU" sz="3600" b="1" i="1" dirty="0" smtClean="0">
                <a:latin typeface="Candara" pitchFamily="34" charset="0"/>
              </a:rPr>
              <a:t>елове</a:t>
            </a:r>
            <a:r>
              <a:rPr lang="ru-RU" sz="3600" b="1" i="1" dirty="0" smtClean="0">
                <a:latin typeface="Candara" pitchFamily="34" charset="0"/>
                <a:cs typeface="Times New Roman" pitchFamily="18" charset="0"/>
              </a:rPr>
              <a:t>к достигает поставленной цели.</a:t>
            </a:r>
            <a:r>
              <a:rPr lang="ru-RU" b="1" i="1" dirty="0" smtClean="0">
                <a:latin typeface="Candara" pitchFamily="34" charset="0"/>
                <a:cs typeface="Times New Roman" pitchFamily="18" charset="0"/>
              </a:rPr>
              <a:t> </a:t>
            </a:r>
            <a:endParaRPr lang="ru-RU" b="1" i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18469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Candara" pitchFamily="34" charset="0"/>
              </a:rPr>
              <a:t>отталкивающие черты: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упрямство, ригидность мышления, упорное отстаивание своих идей.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z="2400" b="1" dirty="0" smtClean="0">
                <a:latin typeface="Candara" pitchFamily="34" charset="0"/>
              </a:rPr>
              <a:t>Такие люди на все имеют свою точку зрения, которая может оказаться ошибочной, резко отличаться от мнения других людей, и тем не менее они продолжают ее отстаивать, несмотря ни на что.</a:t>
            </a:r>
          </a:p>
        </p:txBody>
      </p:sp>
    </p:spTree>
  </p:cSld>
  <p:clrMapOvr>
    <a:masterClrMapping/>
  </p:clrMapOvr>
  <p:transition spd="med" advTm="16812">
    <p:wheel spokes="3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500063" y="714375"/>
            <a:ext cx="8229600" cy="61436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800" b="1" dirty="0" smtClean="0">
                <a:latin typeface="Candara" pitchFamily="34" charset="0"/>
              </a:rPr>
              <a:t>Жесткой границы между условно нормальными, «средними» людьми и акцентуированными личностями не существует</a:t>
            </a:r>
            <a:r>
              <a:rPr lang="ru-RU" sz="2800" b="1" dirty="0" smtClean="0">
                <a:latin typeface="Candara" pitchFamily="34" charset="0"/>
              </a:rPr>
              <a:t>.</a:t>
            </a:r>
          </a:p>
          <a:p>
            <a:pPr algn="ctr" eaLnBrk="1" hangingPunct="1">
              <a:buNone/>
            </a:pPr>
            <a:r>
              <a:rPr lang="ru-RU" sz="2800" b="1" dirty="0" smtClean="0">
                <a:latin typeface="Candara" pitchFamily="34" charset="0"/>
              </a:rPr>
              <a:t>Большинство успешных </a:t>
            </a:r>
            <a:r>
              <a:rPr lang="ru-RU" sz="2800" b="1" dirty="0" err="1" smtClean="0">
                <a:latin typeface="Candara" pitchFamily="34" charset="0"/>
              </a:rPr>
              <a:t>топ-менеджеров</a:t>
            </a:r>
            <a:r>
              <a:rPr lang="ru-RU" sz="2800" b="1" dirty="0" smtClean="0">
                <a:latin typeface="Candara" pitchFamily="34" charset="0"/>
              </a:rPr>
              <a:t>, руководителей и политиков высокого уровня согласно психологическим исследованиям имеют ярко выраженные черты характера, так называемые акцентуации. Знание минусов и плюсов акцентуаций может помочь в определенной ситуации сделать их своим козырем. Ведь нередко странности характера становятся базисом успешной карьеры. </a:t>
            </a:r>
          </a:p>
          <a:p>
            <a:pPr algn="ctr" eaLnBrk="1" hangingPunct="1">
              <a:buFont typeface="Arial" charset="0"/>
              <a:buNone/>
            </a:pPr>
            <a:endParaRPr lang="ru-RU" sz="2800" b="1" dirty="0" smtClean="0">
              <a:latin typeface="Candara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 smtClean="0">
              <a:latin typeface="Candara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 smtClean="0">
              <a:latin typeface="Candara" pitchFamily="34" charset="0"/>
            </a:endParaRP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 spd="med" advTm="20094"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b="1" dirty="0" smtClean="0">
                <a:latin typeface="Candara" pitchFamily="34" charset="0"/>
              </a:rPr>
              <a:t> Выявление акцентуированных личностей в коллективе необходимо для выработки индивидуального подхода к ним, для профессиональной ориентации, закрепления за ними определенного круга обязанностей, с которыми они способны справляться лучше других (в силу своей психологической предрасположенности).</a:t>
            </a:r>
            <a:endParaRPr lang="ru-RU" b="1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 spd="med" advTm="15578">
    <p:wheel spokes="3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Объект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21345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b="1" dirty="0" smtClean="0">
                <a:latin typeface="Candara" pitchFamily="34" charset="0"/>
              </a:rPr>
              <a:t>Выявление акцентуаций </a:t>
            </a:r>
            <a:r>
              <a:rPr lang="ru-RU" sz="2800" b="1" dirty="0" smtClean="0">
                <a:latin typeface="Candara" pitchFamily="34" charset="0"/>
              </a:rPr>
              <a:t>характера и </a:t>
            </a:r>
            <a:r>
              <a:rPr lang="ru-RU" sz="2800" b="1" dirty="0" smtClean="0">
                <a:latin typeface="Candara" pitchFamily="34" charset="0"/>
              </a:rPr>
              <a:t>их коррекция особенно </a:t>
            </a:r>
            <a:r>
              <a:rPr lang="ru-RU" sz="2800" b="1" dirty="0" smtClean="0">
                <a:latin typeface="Candara" pitchFamily="34" charset="0"/>
              </a:rPr>
              <a:t>легко </a:t>
            </a:r>
            <a:r>
              <a:rPr lang="ru-RU" sz="2800" b="1" dirty="0" smtClean="0">
                <a:latin typeface="Candara" pitchFamily="34" charset="0"/>
              </a:rPr>
              <a:t>проводится в </a:t>
            </a:r>
            <a:r>
              <a:rPr lang="ru-RU" sz="2800" b="1" dirty="0" smtClean="0">
                <a:latin typeface="Candara" pitchFamily="34" charset="0"/>
              </a:rPr>
              <a:t>подростковом и молодом возрасте, но это не значит, что взрослый человек не может исправить свой характер.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2800" b="1" dirty="0" smtClean="0">
              <a:latin typeface="Candara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2800" b="1" dirty="0" smtClean="0">
                <a:latin typeface="Candara" pitchFamily="34" charset="0"/>
              </a:rPr>
              <a:t>Ведь характер это не застывшее образование, его можно формировать в любом возрасте, человек может постараться изменить свой характер при желании или при вынужденных обстоятельствах.</a:t>
            </a:r>
          </a:p>
        </p:txBody>
      </p:sp>
    </p:spTree>
  </p:cSld>
  <p:clrMapOvr>
    <a:masterClrMapping/>
  </p:clrMapOvr>
  <p:transition spd="med" advTm="20656">
    <p:wheel spokes="3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Содержимое 2"/>
          <p:cNvSpPr>
            <a:spLocks noGrp="1"/>
          </p:cNvSpPr>
          <p:nvPr>
            <p:ph idx="1"/>
          </p:nvPr>
        </p:nvSpPr>
        <p:spPr>
          <a:xfrm>
            <a:off x="500063" y="428625"/>
            <a:ext cx="8229600" cy="5643563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mtClean="0">
              <a:latin typeface="Mistral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mtClean="0">
              <a:latin typeface="Mistral" pitchFamily="66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smtClean="0">
                <a:latin typeface="Candara" pitchFamily="34" charset="0"/>
              </a:rPr>
              <a:t>В каком случае можно говорить об акцентуации? 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b="1" smtClean="0">
              <a:latin typeface="Candara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b="1" smtClean="0">
                <a:latin typeface="Candara" pitchFamily="34" charset="0"/>
              </a:rPr>
              <a:t>Только в том, если одна из черт характера либо темперамента с течением времени приобретает чрезмерную выраженность, начинает сильно бросаться в глаза. Личность при этом становится явно необычной для окружающих ее людей</a:t>
            </a:r>
          </a:p>
        </p:txBody>
      </p:sp>
    </p:spTree>
  </p:cSld>
  <p:clrMapOvr>
    <a:masterClrMapping/>
  </p:clrMapOvr>
  <p:transition spd="med" advTm="19360">
    <p:wheel spokes="3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357188" y="500063"/>
            <a:ext cx="8229600" cy="607218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800" b="1" smtClean="0">
                <a:latin typeface="Candara" pitchFamily="34" charset="0"/>
              </a:rPr>
              <a:t>Серьезный подход к своему психологическому состоянию, к состоянию своих родных и близких, особенно детей, может решить многие проблемы, связанные с общением, недопониманием, критическими оценками окружающих.</a:t>
            </a:r>
          </a:p>
          <a:p>
            <a:pPr algn="ctr" eaLnBrk="1" hangingPunct="1">
              <a:buFont typeface="Arial" charset="0"/>
              <a:buNone/>
            </a:pPr>
            <a:r>
              <a:rPr lang="ru-RU" sz="2800" b="1" smtClean="0">
                <a:latin typeface="Candara" pitchFamily="34" charset="0"/>
              </a:rPr>
              <a:t> Вовремя замеченные особенности характера и темперамента помогут выбрать правильный образ жизни, направление будущей деятельности, выполнение которой принесет чувство глубокого удовлетворения и гордости за свои успехи.</a:t>
            </a:r>
          </a:p>
          <a:p>
            <a:pPr algn="ctr" eaLnBrk="1" hangingPunct="1"/>
            <a:endParaRPr lang="ru-RU" smtClean="0"/>
          </a:p>
        </p:txBody>
      </p:sp>
    </p:spTree>
  </p:cSld>
  <p:clrMapOvr>
    <a:masterClrMapping/>
  </p:clrMapOvr>
  <p:transition spd="med" advTm="28922">
    <p:wheel spokes="3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642938" y="2214563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7200" dirty="0" smtClean="0">
                <a:latin typeface="Mistral" pitchFamily="66" charset="0"/>
              </a:rPr>
              <a:t>Благодарю за </a:t>
            </a:r>
            <a:r>
              <a:rPr lang="ru-RU" sz="7200" dirty="0" smtClean="0">
                <a:latin typeface="Mistral" pitchFamily="66" charset="0"/>
              </a:rPr>
              <a:t>внимание</a:t>
            </a:r>
            <a:endParaRPr lang="ru-RU" sz="7200" dirty="0" smtClean="0">
              <a:latin typeface="Mistral" pitchFamily="66" charset="0"/>
            </a:endParaRPr>
          </a:p>
        </p:txBody>
      </p:sp>
    </p:spTree>
  </p:cSld>
  <p:clrMapOvr>
    <a:masterClrMapping/>
  </p:clrMapOvr>
  <p:transition spd="med" advTm="5766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6286544"/>
          </a:xfrm>
          <a:extLst>
            <a:ext uri="{909E8E84-426E-40DD-AFC4-6F175D3DCCD1}"/>
            <a:ext uri="{91240B29-F687-4F45-9708-019B960494DF}"/>
          </a:extLst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ndara" pitchFamily="34" charset="0"/>
                <a:cs typeface="Times New Roman" pitchFamily="18" charset="0"/>
              </a:rPr>
              <a:t>Акцентуации</a:t>
            </a:r>
            <a:r>
              <a:rPr lang="en-US" sz="36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ndara" pitchFamily="34" charset="0"/>
                <a:cs typeface="Times New Roman" pitchFamily="18" charset="0"/>
              </a:rPr>
              <a:t> </a:t>
            </a:r>
            <a:r>
              <a:rPr lang="en-US" sz="36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ndara" pitchFamily="34" charset="0"/>
                <a:cs typeface="Times New Roman" pitchFamily="18" charset="0"/>
              </a:rPr>
              <a:t>хар</a:t>
            </a:r>
            <a:r>
              <a:rPr lang="ru-RU" sz="36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ndara" pitchFamily="34" charset="0"/>
                <a:cs typeface="Times New Roman" pitchFamily="18" charset="0"/>
              </a:rPr>
              <a:t>акте</a:t>
            </a:r>
            <a:r>
              <a:rPr lang="en-US" sz="36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ndara" pitchFamily="34" charset="0"/>
                <a:cs typeface="Times New Roman" pitchFamily="18" charset="0"/>
              </a:rPr>
              <a:t>ра</a:t>
            </a:r>
            <a:r>
              <a:rPr lang="en-US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ndara" pitchFamily="34" charset="0"/>
                <a:cs typeface="Times New Roman" pitchFamily="18" charset="0"/>
              </a:rPr>
              <a:t> </a:t>
            </a:r>
            <a:endParaRPr lang="ru-RU" sz="36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Candara" pitchFamily="34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300" b="1" dirty="0" smtClean="0">
                <a:latin typeface="Candara" pitchFamily="34" charset="0"/>
              </a:rPr>
              <a:t>Это чрезмерно выраженные отдельные черты характера отчего обнаруживается избирательная уязвимость в отношении определенного рода психогенных воздействий при хорошей и даже повышенной устойчивости к другим</a:t>
            </a:r>
            <a:endParaRPr lang="ru-RU" sz="33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ndara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600" b="1" dirty="0" smtClean="0">
              <a:latin typeface="Candara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6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latin typeface="Candara" pitchFamily="34" charset="0"/>
              </a:rPr>
              <a:t>                  </a:t>
            </a:r>
            <a:r>
              <a:rPr lang="en-US" sz="3600" b="1" i="1" dirty="0" err="1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явные</a:t>
            </a:r>
            <a:r>
              <a:rPr lang="ru-RU" sz="3600" b="1" i="1" dirty="0" smtClean="0">
                <a:solidFill>
                  <a:srgbClr val="FF0000"/>
                </a:solidFill>
                <a:latin typeface="Candara" pitchFamily="34" charset="0"/>
              </a:rPr>
              <a:t>                          </a:t>
            </a:r>
            <a:r>
              <a:rPr lang="en-US" sz="3600" b="1" i="1" dirty="0" err="1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скрытые</a:t>
            </a:r>
            <a:r>
              <a:rPr lang="en-US" sz="3600" b="1" i="1" dirty="0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 </a:t>
            </a:r>
            <a:endParaRPr lang="ru-RU" sz="3600" b="1" i="1" dirty="0" smtClean="0">
              <a:solidFill>
                <a:srgbClr val="FF0000"/>
              </a:solidFill>
              <a:latin typeface="Candara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i="1" dirty="0" smtClean="0">
              <a:latin typeface="Candara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Явные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относят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к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крайней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границе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нормы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и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отличаются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постоянными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чертами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определенного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типа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хар</a:t>
            </a:r>
            <a:r>
              <a:rPr lang="ru-RU" b="1" dirty="0" smtClean="0">
                <a:latin typeface="Candara" pitchFamily="34" charset="0"/>
                <a:cs typeface="Times New Roman" pitchFamily="18" charset="0"/>
              </a:rPr>
              <a:t>акте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ра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. </a:t>
            </a:r>
            <a:endParaRPr lang="ru-RU" b="1" dirty="0" smtClean="0">
              <a:latin typeface="Candara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err="1" smtClean="0">
                <a:solidFill>
                  <a:srgbClr val="FF0000"/>
                </a:solidFill>
                <a:latin typeface="Candara" pitchFamily="34" charset="0"/>
                <a:cs typeface="Times New Roman" pitchFamily="18" charset="0"/>
              </a:rPr>
              <a:t>Скрытые</a:t>
            </a:r>
            <a:r>
              <a:rPr lang="en-US" b="1" i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представляют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собой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обычный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вариант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нормы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выраженной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слабо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или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не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выраженной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совсем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Такие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акцентуации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могут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появляться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неожиданно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под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влиянием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ситуации</a:t>
            </a:r>
            <a:r>
              <a:rPr lang="en-US" b="1" dirty="0" smtClean="0">
                <a:latin typeface="Candara" pitchFamily="34" charset="0"/>
                <a:cs typeface="Times New Roman" pitchFamily="18" charset="0"/>
              </a:rPr>
              <a:t> и </a:t>
            </a:r>
            <a:r>
              <a:rPr lang="en-US" b="1" dirty="0" err="1" smtClean="0">
                <a:latin typeface="Candara" pitchFamily="34" charset="0"/>
                <a:cs typeface="Times New Roman" pitchFamily="18" charset="0"/>
              </a:rPr>
              <a:t>травм</a:t>
            </a:r>
            <a:r>
              <a:rPr lang="ru-RU" b="1" dirty="0" smtClean="0">
                <a:latin typeface="Candara" pitchFamily="34" charset="0"/>
                <a:cs typeface="Times New Roman" pitchFamily="18" charset="0"/>
              </a:rPr>
              <a:t>.</a:t>
            </a:r>
            <a:endParaRPr lang="en-US" b="1" dirty="0" smtClean="0">
              <a:latin typeface="Candara" pitchFamily="34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250265" y="2607463"/>
            <a:ext cx="571500" cy="500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4964910" y="2536025"/>
            <a:ext cx="571500" cy="5000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25094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207168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Типы акцентуаций характера весьма сходны и частично совпадают с типами психопатий. Но акцентуации – это крайний вариант нормы, а психопатии – патологические аномалии характера.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857250" y="2714625"/>
            <a:ext cx="74295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Правая фигурная скобка 5"/>
          <p:cNvSpPr/>
          <p:nvPr/>
        </p:nvSpPr>
        <p:spPr>
          <a:xfrm rot="5400000">
            <a:off x="1785937" y="2000251"/>
            <a:ext cx="428625" cy="2286000"/>
          </a:xfrm>
          <a:prstGeom prst="rightBrace">
            <a:avLst>
              <a:gd name="adj1" fmla="val 8333"/>
              <a:gd name="adj2" fmla="val 49524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 rot="5400000">
            <a:off x="6536531" y="1893095"/>
            <a:ext cx="428625" cy="2500312"/>
          </a:xfrm>
          <a:prstGeom prst="rightBrace">
            <a:avLst>
              <a:gd name="adj1" fmla="val 10510"/>
              <a:gd name="adj2" fmla="val 4891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 rot="5400000">
            <a:off x="4107656" y="2035970"/>
            <a:ext cx="428625" cy="221456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2893219" y="2750344"/>
            <a:ext cx="428625" cy="464343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6607969" y="3750469"/>
            <a:ext cx="428625" cy="2643187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43000" y="3571875"/>
            <a:ext cx="1714500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andara" pitchFamily="34" charset="0"/>
              </a:rPr>
              <a:t>Нормальный характер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14688" y="3500438"/>
            <a:ext cx="2286000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andara" pitchFamily="34" charset="0"/>
              </a:rPr>
              <a:t>Акцентуированный характер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57875" y="3500438"/>
            <a:ext cx="2143125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Психопатический характер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071688" y="5429250"/>
            <a:ext cx="1714500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andara" pitchFamily="34" charset="0"/>
              </a:rPr>
              <a:t>Психическая норма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072188" y="5429250"/>
            <a:ext cx="1643062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Психопатия</a:t>
            </a:r>
          </a:p>
        </p:txBody>
      </p:sp>
    </p:spTree>
  </p:cSld>
  <p:clrMapOvr>
    <a:masterClrMapping/>
  </p:clrMapOvr>
  <p:transition spd="med" advTm="15422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428625"/>
            <a:ext cx="8229600" cy="6072188"/>
          </a:xfrm>
        </p:spPr>
        <p:txBody>
          <a:bodyPr rtlCol="0">
            <a:normAutofit fontScale="6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6000" b="1" dirty="0" smtClean="0">
                <a:latin typeface="Candara" pitchFamily="34" charset="0"/>
              </a:rPr>
              <a:t>Акцентуации являются лишь почвой для развития невротических, психопатических патологий. У акцентуированных людей возрастает опасность нервных срывов.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5700" b="1" dirty="0" smtClean="0">
              <a:latin typeface="Candara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700" b="1" dirty="0" smtClean="0">
                <a:latin typeface="Candara" pitchFamily="34" charset="0"/>
              </a:rPr>
              <a:t>Однако следует отметить, что акцентуацию характера ни в коем случае нельзя отождествлять с понятием психической патологии.</a:t>
            </a:r>
          </a:p>
        </p:txBody>
      </p:sp>
    </p:spTree>
  </p:cSld>
  <p:clrMapOvr>
    <a:masterClrMapping/>
  </p:clrMapOvr>
  <p:transition spd="med" advTm="16469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357188"/>
            <a:ext cx="8229600" cy="6143625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Mistral" pitchFamily="66" charset="0"/>
              </a:rPr>
              <a:t> 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С взрослением черты акцентуаций обычно сглаживаются.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Это позволило нам говорить о «преходящих подростковых акцентуациях характера».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Наибольшую известность получил термин К. </a:t>
            </a:r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Леонгарда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 “акцентуированная личность”.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Личко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 А.Е. уточнил этот термин, так как личность, по его мнению, понятие сложное, скорее подходящие для психопатий.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ndara" pitchFamily="34" charset="0"/>
              </a:rPr>
              <a:t> Он предложил называть это явление акцентуацией характера.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22515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57188" y="1857375"/>
            <a:ext cx="8229600" cy="45259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6000" dirty="0" smtClean="0">
                <a:solidFill>
                  <a:schemeClr val="accent3">
                    <a:lumMod val="50000"/>
                  </a:schemeClr>
                </a:solidFill>
                <a:latin typeface="Candara" pitchFamily="34" charset="0"/>
              </a:rPr>
              <a:t>Основные типы акцентуаций характеров: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5906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 </a:t>
            </a:r>
            <a:r>
              <a:rPr lang="ru-RU" b="1" dirty="0" err="1" smtClean="0">
                <a:latin typeface="Candara" pitchFamily="34" charset="0"/>
              </a:rPr>
              <a:t>Гипертимический</a:t>
            </a:r>
            <a:r>
              <a:rPr lang="ru-RU" b="1" dirty="0" smtClean="0">
                <a:latin typeface="Candara" pitchFamily="34" charset="0"/>
              </a:rPr>
              <a:t> тип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5929312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dirty="0" smtClean="0">
              <a:latin typeface="Mistral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400" b="1" dirty="0" smtClean="0">
                <a:latin typeface="Candara" pitchFamily="34" charset="0"/>
              </a:rPr>
              <a:t>Его характеризует чрезвычайная контактность, словоохотливость, выраженность  жестов,  мимики, пантомимики.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44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400" b="1" dirty="0" smtClean="0">
                <a:latin typeface="Candara" pitchFamily="34" charset="0"/>
              </a:rPr>
              <a:t>Люди подобного типа нередко сами бывают инициаторами конфликтов, но огорчаются, если окружающие делают им замечания по этому поводу.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44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400" b="1" dirty="0" smtClean="0">
                <a:solidFill>
                  <a:srgbClr val="0070C0"/>
                </a:solidFill>
                <a:latin typeface="Candara" pitchFamily="34" charset="0"/>
              </a:rPr>
              <a:t>положительные черты: </a:t>
            </a:r>
            <a:r>
              <a:rPr lang="ru-RU" sz="4400" b="1" dirty="0" smtClean="0">
                <a:latin typeface="Candara" pitchFamily="34" charset="0"/>
              </a:rPr>
              <a:t>энергичность, жажда деятельности, оптимизм, инициативность.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400" b="1" dirty="0" smtClean="0">
                <a:solidFill>
                  <a:srgbClr val="0070C0"/>
                </a:solidFill>
                <a:latin typeface="Candara" pitchFamily="34" charset="0"/>
              </a:rPr>
              <a:t>отталкивающими чертами: </a:t>
            </a:r>
            <a:r>
              <a:rPr lang="ru-RU" sz="4400" b="1" dirty="0" smtClean="0">
                <a:latin typeface="Candara" pitchFamily="34" charset="0"/>
              </a:rPr>
              <a:t>легкомыслием, склонностью к аморальным поступкам, повышенной раздражительностью, прожектерством, недостаточно серьезным отношением к своим обязанностям.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4400" b="1" dirty="0" smtClean="0">
                <a:latin typeface="Candara" pitchFamily="34" charset="0"/>
              </a:rPr>
              <a:t> Они трудно переносят условия жесткой дисциплины, монотонную деятельность, вынужденное одиночество.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dirty="0" smtClean="0">
              <a:latin typeface="Mistral" pitchFamily="66" charset="0"/>
            </a:endParaRPr>
          </a:p>
        </p:txBody>
      </p:sp>
    </p:spTree>
  </p:cSld>
  <p:clrMapOvr>
    <a:masterClrMapping/>
  </p:clrMapOvr>
  <p:transition spd="med" advTm="3786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err="1" smtClean="0">
                <a:latin typeface="Candara" pitchFamily="34" charset="0"/>
              </a:rPr>
              <a:t>Дистимиый</a:t>
            </a:r>
            <a:r>
              <a:rPr lang="ru-RU" b="1" dirty="0" smtClean="0">
                <a:latin typeface="Candara" pitchFamily="34" charset="0"/>
              </a:rPr>
              <a:t> тип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5435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100" b="1" dirty="0" smtClean="0">
                <a:latin typeface="Candara" pitchFamily="34" charset="0"/>
              </a:rPr>
              <a:t>Его характеризует низкая контактность, немногословность, доминирующее пессимистическое настроение.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1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100" b="1" dirty="0" smtClean="0">
                <a:latin typeface="Candara" pitchFamily="34" charset="0"/>
              </a:rPr>
              <a:t>Такие люди являются обычно домоседами, тяготятся шумным обществом, редко вступают в конфликты с окружающими, ведут замкнутый образ жизни.</a:t>
            </a:r>
            <a:endParaRPr lang="en-US" sz="31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100" b="1" dirty="0" smtClean="0">
                <a:latin typeface="Candara" pitchFamily="34" charset="0"/>
              </a:rPr>
              <a:t> Они высоко ценят тех, кто с ними дружит, и готовы им подчиняться.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1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100" b="1" dirty="0" smtClean="0">
                <a:solidFill>
                  <a:srgbClr val="0070C0"/>
                </a:solidFill>
                <a:latin typeface="Candara" pitchFamily="34" charset="0"/>
              </a:rPr>
              <a:t>Привлекательные черты: </a:t>
            </a:r>
            <a:r>
              <a:rPr lang="ru-RU" sz="3100" b="1" dirty="0" smtClean="0">
                <a:latin typeface="Candara" pitchFamily="34" charset="0"/>
              </a:rPr>
              <a:t>серьезность, добросовестность, обостренное чувство </a:t>
            </a:r>
            <a:r>
              <a:rPr lang="ru-RU" sz="3100" b="1" dirty="0" smtClean="0">
                <a:latin typeface="Candara" pitchFamily="34" charset="0"/>
              </a:rPr>
              <a:t>справедливости.</a:t>
            </a:r>
            <a:endParaRPr lang="ru-RU" sz="31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100" b="1" dirty="0" smtClean="0">
              <a:latin typeface="Candara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3100" b="1" dirty="0" smtClean="0">
                <a:solidFill>
                  <a:srgbClr val="0070C0"/>
                </a:solidFill>
                <a:latin typeface="Candara" pitchFamily="34" charset="0"/>
              </a:rPr>
              <a:t>отталкивающие черты: </a:t>
            </a:r>
            <a:r>
              <a:rPr lang="ru-RU" sz="3100" b="1" dirty="0" smtClean="0">
                <a:latin typeface="Candara" pitchFamily="34" charset="0"/>
              </a:rPr>
              <a:t>пассивность, замедленность мышления, неповоротливость, индивидуализм.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med" advTm="3239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481</TotalTime>
  <Words>1216</Words>
  <Application>Microsoft Office PowerPoint</Application>
  <PresentationFormat>Экран (4:3)</PresentationFormat>
  <Paragraphs>146</Paragraphs>
  <Slides>26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Franklin Gothic Medium</vt:lpstr>
      <vt:lpstr>Franklin Gothic Book</vt:lpstr>
      <vt:lpstr>Wingdings 2</vt:lpstr>
      <vt:lpstr>Calibri</vt:lpstr>
      <vt:lpstr>Candara</vt:lpstr>
      <vt:lpstr>Mistral</vt:lpstr>
      <vt:lpstr>Трек</vt:lpstr>
      <vt:lpstr>Акцентуации характера  человека</vt:lpstr>
      <vt:lpstr>Слайд 2</vt:lpstr>
      <vt:lpstr>Слайд 3</vt:lpstr>
      <vt:lpstr>Типы акцентуаций характера весьма сходны и частично совпадают с типами психопатий. Но акцентуации – это крайний вариант нормы, а психопатии – патологические аномалии характера.</vt:lpstr>
      <vt:lpstr>Слайд 5</vt:lpstr>
      <vt:lpstr>Слайд 6</vt:lpstr>
      <vt:lpstr>Слайд 7</vt:lpstr>
      <vt:lpstr> Гипертимический тип</vt:lpstr>
      <vt:lpstr>Дистимиый тип</vt:lpstr>
      <vt:lpstr> Циклоидный тип</vt:lpstr>
      <vt:lpstr>Слайд 11</vt:lpstr>
      <vt:lpstr>Застревающий тип</vt:lpstr>
      <vt:lpstr>Педантичный тип </vt:lpstr>
      <vt:lpstr>Тревожный тип</vt:lpstr>
      <vt:lpstr>Эмотивный тип </vt:lpstr>
      <vt:lpstr>Демонстративный тип</vt:lpstr>
      <vt:lpstr>Экзальтированный тип</vt:lpstr>
      <vt:lpstr>Экстравертированный тип</vt:lpstr>
      <vt:lpstr>Интровертированный тип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Акцентуации характера человека.</dc:title>
  <dc:creator>student</dc:creator>
  <cp:lastModifiedBy>student</cp:lastModifiedBy>
  <cp:revision>37</cp:revision>
  <dcterms:created xsi:type="dcterms:W3CDTF">2012-02-29T11:43:53Z</dcterms:created>
  <dcterms:modified xsi:type="dcterms:W3CDTF">2012-03-14T11:21:44Z</dcterms:modified>
</cp:coreProperties>
</file>