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s/slide19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ags/tag1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Default Extension="pptx" ContentType="application/vnd.openxmlformats-officedocument.presentationml.presentation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09" r:id="rId5"/>
    <p:sldMasterId id="2147483722" r:id="rId6"/>
    <p:sldMasterId id="2147483735" r:id="rId7"/>
    <p:sldMasterId id="2147483748" r:id="rId8"/>
    <p:sldMasterId id="2147483761" r:id="rId9"/>
    <p:sldMasterId id="2147483773" r:id="rId10"/>
    <p:sldMasterId id="2147483785" r:id="rId11"/>
    <p:sldMasterId id="2147483797" r:id="rId12"/>
    <p:sldMasterId id="2147483809" r:id="rId13"/>
    <p:sldMasterId id="2147483821" r:id="rId14"/>
    <p:sldMasterId id="2147483833" r:id="rId15"/>
    <p:sldMasterId id="2147483845" r:id="rId16"/>
    <p:sldMasterId id="2147483857" r:id="rId17"/>
    <p:sldMasterId id="2147483869" r:id="rId18"/>
    <p:sldMasterId id="2147483881" r:id="rId19"/>
    <p:sldMasterId id="2147483893" r:id="rId20"/>
    <p:sldMasterId id="2147483905" r:id="rId21"/>
    <p:sldMasterId id="2147483917" r:id="rId22"/>
    <p:sldMasterId id="2147483929" r:id="rId23"/>
    <p:sldMasterId id="2147483941" r:id="rId24"/>
    <p:sldMasterId id="2147483953" r:id="rId25"/>
    <p:sldMasterId id="2147483965" r:id="rId26"/>
    <p:sldMasterId id="2147483973" r:id="rId27"/>
    <p:sldMasterId id="2147483985" r:id="rId28"/>
    <p:sldMasterId id="2147483997" r:id="rId29"/>
    <p:sldMasterId id="2147484009" r:id="rId30"/>
    <p:sldMasterId id="2147484014" r:id="rId31"/>
  </p:sldMasterIdLst>
  <p:sldIdLst>
    <p:sldId id="256" r:id="rId32"/>
    <p:sldId id="289" r:id="rId33"/>
    <p:sldId id="290" r:id="rId34"/>
    <p:sldId id="258" r:id="rId35"/>
    <p:sldId id="25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60" r:id="rId44"/>
    <p:sldId id="299" r:id="rId45"/>
    <p:sldId id="300" r:id="rId46"/>
    <p:sldId id="301" r:id="rId47"/>
    <p:sldId id="303" r:id="rId48"/>
    <p:sldId id="302" r:id="rId49"/>
    <p:sldId id="305" r:id="rId50"/>
    <p:sldId id="304" r:id="rId51"/>
    <p:sldId id="261" r:id="rId52"/>
    <p:sldId id="262" r:id="rId53"/>
    <p:sldId id="263" r:id="rId54"/>
    <p:sldId id="264" r:id="rId55"/>
    <p:sldId id="306" r:id="rId56"/>
    <p:sldId id="308" r:id="rId57"/>
    <p:sldId id="265" r:id="rId58"/>
    <p:sldId id="266" r:id="rId59"/>
    <p:sldId id="276" r:id="rId60"/>
    <p:sldId id="267" r:id="rId61"/>
    <p:sldId id="309" r:id="rId62"/>
    <p:sldId id="269" r:id="rId63"/>
    <p:sldId id="317" r:id="rId64"/>
    <p:sldId id="271" r:id="rId65"/>
    <p:sldId id="314" r:id="rId66"/>
    <p:sldId id="272" r:id="rId67"/>
    <p:sldId id="321" r:id="rId68"/>
    <p:sldId id="322" r:id="rId69"/>
    <p:sldId id="288" r:id="rId70"/>
    <p:sldId id="316" r:id="rId71"/>
    <p:sldId id="273" r:id="rId72"/>
    <p:sldId id="323" r:id="rId73"/>
    <p:sldId id="270" r:id="rId74"/>
    <p:sldId id="313" r:id="rId75"/>
    <p:sldId id="274" r:id="rId76"/>
    <p:sldId id="311" r:id="rId77"/>
    <p:sldId id="268" r:id="rId78"/>
    <p:sldId id="315" r:id="rId79"/>
    <p:sldId id="320" r:id="rId80"/>
    <p:sldId id="279" r:id="rId81"/>
    <p:sldId id="275" r:id="rId82"/>
    <p:sldId id="277" r:id="rId83"/>
    <p:sldId id="278" r:id="rId84"/>
    <p:sldId id="283" r:id="rId85"/>
    <p:sldId id="282" r:id="rId86"/>
    <p:sldId id="281" r:id="rId87"/>
    <p:sldId id="280" r:id="rId88"/>
    <p:sldId id="284" r:id="rId89"/>
    <p:sldId id="285" r:id="rId90"/>
    <p:sldId id="287" r:id="rId91"/>
    <p:sldId id="286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FFCC"/>
    <a:srgbClr val="99FF66"/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9" autoAdjust="0"/>
    <p:restoredTop sz="99696" autoAdjust="0"/>
  </p:normalViewPr>
  <p:slideViewPr>
    <p:cSldViewPr>
      <p:cViewPr>
        <p:scale>
          <a:sx n="90" d="100"/>
          <a:sy n="90" d="100"/>
        </p:scale>
        <p:origin x="-4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6" Type="http://schemas.openxmlformats.org/officeDocument/2006/relationships/slide" Target="slides/slide45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87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slide" Target="slides/slide59.xml"/><Relationship Id="rId95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slide" Target="slides/slide6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905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775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8BD83-2A82-4A26-92D6-28D6ECC3BE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5513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4B5CE-996C-418B-B47B-25C58223185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752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AF95F-DDC5-4B6A-994F-95E593942F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9390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0601-D391-4A2E-BF5D-432BA662CDB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6353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FDC6-4F13-4CAB-8035-9AFAF22DD31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8313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7AE309-C716-463C-87F1-428EEA461C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651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DC818-59B4-4540-9607-CFB8625EBDFD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B16F4-F627-42DB-8F05-174431B85A7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4034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75C08-CE64-4C19-B13C-65EB0C03D68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32EAF-B42D-4F04-A96C-C29DC4A0B555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123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AD2E-FD91-475E-9255-D44080724A7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5C13-680A-4AD0-8281-F93974B0EE24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8627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26A5B-9183-4E93-A1A8-4A7FC518D1D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67B0-3290-4AEE-8DD1-04465064555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63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37349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FDAD2-BF4E-45C7-A243-DEB0B39C9D99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9B4D-0146-451D-A24C-A2D8D609A6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6029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7A465-7AEA-443F-A1E8-3EDA3FE755CE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C1182-56EE-4A81-9324-F1D2E7932819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7507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C273-FFC6-4799-94D9-16004052AC1B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52859-3483-406A-B976-709EBF59DEA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1144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60464-3CC7-4F70-B8F7-28625E2D2DD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E80DE-48D8-4926-B7CF-AE11F6463DF7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5321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94297-0B33-4914-A9E3-67D9B248D70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FCEF9-6BDE-4F98-8EBA-E8997452932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2447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A551-A428-44F7-8E5D-A994AF20D76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53B42-62D4-433D-AECB-B7B4117DA76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8520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3EF5-4127-442E-ACEC-F19E8D87484D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F4BBB-F923-4077-AF53-80367637A41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1217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D6DEE-7C11-4BA4-8F2F-901B5A40AC6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4847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3B295-ECE4-43E8-9754-4991CD2DB5B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6978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31CFA-70F7-46F5-8B42-ECF3935AFA7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20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4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5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6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>
                <a:gd name="T0" fmla="*/ 813 w 813"/>
                <a:gd name="T1" fmla="*/ 222 h 276"/>
                <a:gd name="T2" fmla="*/ 670 w 813"/>
                <a:gd name="T3" fmla="*/ 162 h 276"/>
                <a:gd name="T4" fmla="*/ 514 w 813"/>
                <a:gd name="T5" fmla="*/ 108 h 276"/>
                <a:gd name="T6" fmla="*/ 347 w 813"/>
                <a:gd name="T7" fmla="*/ 54 h 276"/>
                <a:gd name="T8" fmla="*/ 167 w 813"/>
                <a:gd name="T9" fmla="*/ 0 h 276"/>
                <a:gd name="T10" fmla="*/ 0 w 813"/>
                <a:gd name="T11" fmla="*/ 0 h 276"/>
                <a:gd name="T12" fmla="*/ 227 w 813"/>
                <a:gd name="T13" fmla="*/ 60 h 276"/>
                <a:gd name="T14" fmla="*/ 442 w 813"/>
                <a:gd name="T15" fmla="*/ 132 h 276"/>
                <a:gd name="T16" fmla="*/ 634 w 813"/>
                <a:gd name="T17" fmla="*/ 204 h 276"/>
                <a:gd name="T18" fmla="*/ 813 w 813"/>
                <a:gd name="T19" fmla="*/ 276 h 276"/>
                <a:gd name="T20" fmla="*/ 813 w 813"/>
                <a:gd name="T21" fmla="*/ 222 h 276"/>
                <a:gd name="T22" fmla="*/ 813 w 813"/>
                <a:gd name="T23" fmla="*/ 22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 cmpd="sng">
                  <a:solidFill>
                    <a:srgbClr val="00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7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8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9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0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1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2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4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grpSp>
          <p:nvGrpSpPr>
            <p:cNvPr id="56335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56336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37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38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39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0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1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2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3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4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5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6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7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8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9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0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1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2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3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4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5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6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7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8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9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60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636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636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6363" name="Rectangle 4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6364" name="Rectangle 4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6365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B078B9-5255-4538-A730-F6FD93815F3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61057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1" grpId="0"/>
      <p:bldP spid="56362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8FB67-A1BB-43A0-A70B-BC35EACD7E6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3527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4B65E-CA2B-49D0-ABAA-7C6E38695AA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5932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AA42C-9C55-4DAE-B959-1A8BA2E28A8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4763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A36B1-7315-44C0-A977-77B797A8489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9258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81E65-7816-48E1-8899-16D4448EBA4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5255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06010-EAEE-4B2E-9E14-C9F9448622C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6505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87819-3FC9-4FC1-8E41-485C2D649C4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8822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84A5C-4933-44A5-ADEA-D745B18376A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5503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CC92E-CE08-4251-A468-4258B586B43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9078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2067F-D3D9-42EA-A0A2-A93211669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89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5CB4D-148E-4A9B-9080-ADC5987EC30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9557257"/>
      </p:ext>
    </p:extLst>
  </p:cSld>
  <p:clrMapOvr>
    <a:masterClrMapping/>
  </p:clrMapOvr>
  <p:transition spd="slow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9B70C-D859-4012-BAEF-DACAA5E2EF8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5052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B7EEA-906C-4883-99C6-C2EBDE8FBF3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101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64123-F6BE-4EE1-9C4A-D93E9D0C61C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6034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90B00-1D89-41B1-8E80-59B62D46BBB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5976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57D1A-A984-4BD2-98BA-4D4ECA5185D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8839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2A6E7-BF8F-461A-B02E-136934747C3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6708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B3AB4-9674-4E4F-B47E-9762E5FCF0C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4286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307F-C4BC-47FE-8674-1F1BD57851A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782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B24D0-5F1F-4CAD-96B3-0CAF5583994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4905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76D9B-C4AC-41C2-8969-D6883F105F0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941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CABEB-25FD-4996-BE52-369A060D32E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979073"/>
      </p:ext>
    </p:extLst>
  </p:cSld>
  <p:clrMapOvr>
    <a:masterClrMapping/>
  </p:clrMapOvr>
  <p:transition spd="slow"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282D9-8FE2-4562-B82B-4D7BE056DAF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6149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B2490-6367-44C1-A8E8-0B1456ADE1D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748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48871-3ECD-416D-B1B9-4533961598B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8723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91CD8-DB08-4280-B98D-A816F7C1EBC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408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0945E-C94C-4B47-A257-867F59449D9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4681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8F9CE-C019-4EE3-8971-0913762CB03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0731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5F589-CAF0-444D-807A-265054E72DD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9287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48FD8-0C26-4F2D-8167-75BBA7B337A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3249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2B92F-8FFD-43D4-A2C3-7E55DB02576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7709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86989-DAF5-445F-B609-A69305319DA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428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9A381-19C3-4C38-B107-5A64358EE08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594307"/>
      </p:ext>
    </p:extLst>
  </p:cSld>
  <p:clrMapOvr>
    <a:masterClrMapping/>
  </p:clrMapOvr>
  <p:transition spd="slow" advClick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7BB89-BE30-4502-85D7-58B85E800D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6846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58B85-9904-470C-96D2-1BE2F37CF4D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3125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1B0EB-CD37-45EE-886A-9AE975396D8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9351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A3521-BF0A-4BA5-9921-99A43C35A03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6483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F383C-CC22-4313-A261-E8E0BF587FC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756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A1D6C-62BC-4E61-B3D1-F4F40970BB1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8698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BAE83-D9FA-480C-A821-78E2C814B4E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4101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4D65D-06B5-45D2-A29F-066DCC03038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8608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0FAE9-0970-4959-B7CC-7D837C69787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263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94728-6981-4C32-BB06-A9BE908EC1E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85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309B8-253D-4C75-B90E-7A9ABF39F99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67367"/>
      </p:ext>
    </p:extLst>
  </p:cSld>
  <p:clrMapOvr>
    <a:masterClrMapping/>
  </p:clrMapOvr>
  <p:transition spd="slow" advClick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6CFC9-ECD4-4B25-824D-01D3E9C7BB3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1970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429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3305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0390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6815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6773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3249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0606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8703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9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CBF97-3F42-44D5-9883-24CAA312040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126739"/>
      </p:ext>
    </p:extLst>
  </p:cSld>
  <p:clrMapOvr>
    <a:masterClrMapping/>
  </p:clrMapOvr>
  <p:transition spd="slow" advClick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7600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68558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2231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202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6510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4542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174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4523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5002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830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64FB2-C781-4DC3-9FA4-99054857470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882558"/>
      </p:ext>
    </p:extLst>
  </p:cSld>
  <p:clrMapOvr>
    <a:masterClrMapping/>
  </p:clrMapOvr>
  <p:transition spd="slow" advClick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3110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8267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52731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6945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6450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0490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917574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019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6664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357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95F95-D371-4AC0-B8FB-0870C3ECC04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927913"/>
      </p:ext>
    </p:extLst>
  </p:cSld>
  <p:clrMapOvr>
    <a:masterClrMapping/>
  </p:clrMapOvr>
  <p:transition spd="slow" advClick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7361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7782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60860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2961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14531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88006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5517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0384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7820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75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116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15B3E-746E-4BA2-885E-CF974F13B8F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615169"/>
      </p:ext>
    </p:extLst>
  </p:cSld>
  <p:clrMapOvr>
    <a:masterClrMapping/>
  </p:clrMapOvr>
  <p:transition spd="slow" advClick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8364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4684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270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5353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82305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481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2125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9134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2010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107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B0389-6B49-432C-A899-D6E6A86A255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170280"/>
      </p:ext>
    </p:extLst>
  </p:cSld>
  <p:clrMapOvr>
    <a:masterClrMapping/>
  </p:clrMapOvr>
  <p:transition spd="slow" advClick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7452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8948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70269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24577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94919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2477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4901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5091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10337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423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E333D-A0A0-4496-AEF0-1BAF0B7BB19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973861"/>
      </p:ext>
    </p:extLst>
  </p:cSld>
  <p:clrMapOvr>
    <a:masterClrMapping/>
  </p:clrMapOvr>
  <p:transition spd="slow" advClick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9837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7805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9047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43173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37557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52677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10108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5750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25389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095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8CD2A9-9AB5-4F7B-9394-D7C9F0F30C0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312847"/>
      </p:ext>
    </p:extLst>
  </p:cSld>
  <p:clrMapOvr>
    <a:masterClrMapping/>
  </p:clrMapOvr>
  <p:transition spd="slow" advClick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2653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49533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02455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68448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3217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04726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98498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97376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7026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219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158750"/>
            <a:ext cx="8229600" cy="597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720C5A-EAED-44BA-B6F6-491119412DE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984014"/>
      </p:ext>
    </p:extLst>
  </p:cSld>
  <p:clrMapOvr>
    <a:masterClrMapping/>
  </p:clrMapOvr>
  <p:transition spd="slow" advClick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16384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5941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87850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95046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58333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27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43457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49530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34189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608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4CE948-F050-43E6-9958-D23C37D7728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445948"/>
      </p:ext>
    </p:extLst>
  </p:cSld>
  <p:clrMapOvr>
    <a:masterClrMapping/>
  </p:clrMapOvr>
  <p:transition spd="slow" advClick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6868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265634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97919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05570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051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72392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98007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311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396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149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0D53869-F21E-4615-B6C2-4D17FC6013A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88102"/>
      </p:ext>
    </p:extLst>
  </p:cSld>
  <p:clrMapOvr>
    <a:masterClrMapping/>
  </p:clrMapOvr>
  <p:transition spd="slow" advClick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01787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05847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77619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858714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08808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50004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64898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54731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6279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701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39B9DAA-455B-44BF-938C-737C9A346FA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710529"/>
      </p:ext>
    </p:extLst>
  </p:cSld>
  <p:clrMapOvr>
    <a:masterClrMapping/>
  </p:clrMapOvr>
  <p:transition spd="slow" advClick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44373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75476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3009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49058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94179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89892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98483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01345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12754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456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825784-123C-4542-B26D-7AC9DD0D1F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619510"/>
      </p:ext>
    </p:extLst>
  </p:cSld>
  <p:clrMapOvr>
    <a:masterClrMapping/>
  </p:clrMapOvr>
  <p:transition spd="slow" advClick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92607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56985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3A29-2AD9-4FB0-961B-3483D7829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E35-6CAA-4038-8401-A53A443B9D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90928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5CAC-9D33-459A-9DE8-F8EEFDB2ED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556E-64B4-484C-BA2A-1691B7EC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82908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E69-663F-45E6-9658-ABA8E43EC2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E55-EF1C-4D0F-8FDD-8CA7C894BE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253897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C0B91-55A6-46D8-ABAD-16E3ADF3F3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72C6-69AB-4964-8921-743893D67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577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46F-5FD4-423A-9534-E27A39F163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0876-D5C2-4C13-B8E1-60F17EED9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26286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D254-AB66-48D9-B5EA-F5B1004283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2F5A-D056-45A4-8D83-EE827EF100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78722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AC2-0571-44FB-A9AC-400A6DF58B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A84E7-8299-4DC7-B262-3CA9EE975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85604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1388-725B-4612-97FD-79152523D9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FF33-F01B-4F8D-8674-1B716F804A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844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4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5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6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>
                <a:gd name="T0" fmla="*/ 813 w 813"/>
                <a:gd name="T1" fmla="*/ 222 h 276"/>
                <a:gd name="T2" fmla="*/ 670 w 813"/>
                <a:gd name="T3" fmla="*/ 162 h 276"/>
                <a:gd name="T4" fmla="*/ 514 w 813"/>
                <a:gd name="T5" fmla="*/ 108 h 276"/>
                <a:gd name="T6" fmla="*/ 347 w 813"/>
                <a:gd name="T7" fmla="*/ 54 h 276"/>
                <a:gd name="T8" fmla="*/ 167 w 813"/>
                <a:gd name="T9" fmla="*/ 0 h 276"/>
                <a:gd name="T10" fmla="*/ 0 w 813"/>
                <a:gd name="T11" fmla="*/ 0 h 276"/>
                <a:gd name="T12" fmla="*/ 227 w 813"/>
                <a:gd name="T13" fmla="*/ 60 h 276"/>
                <a:gd name="T14" fmla="*/ 442 w 813"/>
                <a:gd name="T15" fmla="*/ 132 h 276"/>
                <a:gd name="T16" fmla="*/ 634 w 813"/>
                <a:gd name="T17" fmla="*/ 204 h 276"/>
                <a:gd name="T18" fmla="*/ 813 w 813"/>
                <a:gd name="T19" fmla="*/ 276 h 276"/>
                <a:gd name="T20" fmla="*/ 813 w 813"/>
                <a:gd name="T21" fmla="*/ 222 h 276"/>
                <a:gd name="T22" fmla="*/ 813 w 813"/>
                <a:gd name="T23" fmla="*/ 22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 cmpd="sng">
                  <a:solidFill>
                    <a:srgbClr val="00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7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8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29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0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1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2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6334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grpSp>
          <p:nvGrpSpPr>
            <p:cNvPr id="56335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56336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37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38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39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0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1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2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3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4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5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6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7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8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9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0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1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2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3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4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5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6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7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8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9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60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636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636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6363" name="Rectangle 4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6364" name="Rectangle 4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6365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B078B9-5255-4538-A730-F6FD93815F3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47631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1" grpId="0"/>
      <p:bldP spid="56362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7698-C7C0-4734-9B86-B4CB761195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30557-B6FD-4055-BC53-20602EDD9A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99665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5A9-6A96-459A-AD2D-F8E65F1393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F60-BF29-4F6D-B261-8DE0EBAD0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59924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03BB-E775-4268-AD8A-D164E6DFB9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9DD0-F7D2-4CBC-833F-CEA88B0331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83451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bv-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63" y="6429375"/>
            <a:ext cx="10715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15126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60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7925" y="3467100"/>
            <a:ext cx="28860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430710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6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86313"/>
            <a:ext cx="176371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9168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Безимени-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13" y="0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\Рабочий стол\Безимени-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278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16557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2588" y="0"/>
            <a:ext cx="49514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56986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86313"/>
            <a:ext cx="176371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6456076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86313"/>
            <a:ext cx="176371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371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13" y="0"/>
            <a:ext cx="2071687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94288"/>
            <a:ext cx="207168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39840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819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5CB4D-148E-4A9B-9080-ADC5987EC30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5280395"/>
      </p:ext>
    </p:extLst>
  </p:cSld>
  <p:clrMapOvr>
    <a:masterClrMapping/>
  </p:clrMapOvr>
  <p:transition spd="slow" advClick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E41B0-DDFC-4AEA-9404-4660CF68019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8021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67948-7C39-44DE-85CF-27CF04F2473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86490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9895E-8887-4958-8A1E-33638AB1CEB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68207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4830C-2D21-4EE0-9217-9E3D318A717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41821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48D3A-41D6-4B7E-9A25-99FBB40EFA4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2261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52927-3733-4836-B3F6-407AB981913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96274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45F67-965E-4DF2-B13B-AC7F99B0608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82695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C47A-DFDB-452A-8244-AE6B87F48E7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68316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06126-F899-4D20-8596-72344E197FF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45906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51614-269C-4679-AE21-2A38017C624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464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CABEB-25FD-4996-BE52-369A060D32E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599744"/>
      </p:ext>
    </p:extLst>
  </p:cSld>
  <p:clrMapOvr>
    <a:masterClrMapping/>
  </p:clrMapOvr>
  <p:transition spd="slow" advClick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EE084-7D4F-49E8-9D83-A4CF71A3432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96581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26627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26628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62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26630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6631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26632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266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6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6635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2663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26637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38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3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26640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41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42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26643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44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4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26646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47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48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26649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50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51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26652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53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5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26655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56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57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26658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59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60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26661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62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63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26664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65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6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26667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68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6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26670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71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72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26673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74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75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26676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77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78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26679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80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81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26682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83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8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26685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86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87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26688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89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90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26691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92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9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26694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95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696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26697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698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sp>
                <p:nvSpPr>
                  <p:cNvPr id="26699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700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grpSp>
                <p:nvGrpSpPr>
                  <p:cNvPr id="26701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26702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03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04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26705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06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07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26708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09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10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26711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12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13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26714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15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16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26717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18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1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26720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21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2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26723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24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2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26726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27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2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26729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30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  <p:grpSp>
                <p:nvGrpSpPr>
                  <p:cNvPr id="26731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26732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  <p:sp>
                  <p:nvSpPr>
                    <p:cNvPr id="26733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6734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6735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673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73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738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739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740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74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674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sp>
              <p:nvSpPr>
                <p:cNvPr id="26743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</a:endParaRPr>
                </a:p>
              </p:txBody>
            </p:sp>
          </p:grpSp>
        </p:grpSp>
        <p:grpSp>
          <p:nvGrpSpPr>
            <p:cNvPr id="26744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26745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46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47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48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49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0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1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2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3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4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5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6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7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6758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</p:grpSp>
      </p:grpSp>
      <p:sp>
        <p:nvSpPr>
          <p:cNvPr id="26759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CL" noProof="0" smtClean="0"/>
              <a:t>Образец заголовка</a:t>
            </a:r>
          </a:p>
        </p:txBody>
      </p:sp>
      <p:sp>
        <p:nvSpPr>
          <p:cNvPr id="26760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s-CL" noProof="0" smtClean="0"/>
              <a:t>Образец подзаголовка</a:t>
            </a:r>
          </a:p>
        </p:txBody>
      </p:sp>
      <p:sp>
        <p:nvSpPr>
          <p:cNvPr id="26761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26762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26763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349D88D-6A89-436E-B8B0-DF8686243730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94861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268F8-81BB-4CBB-B53E-38E8AC42AB37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31732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E3615-BF06-4402-8864-C220ECF73E26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15034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F913-1F81-4DA9-BC19-659B36EE9E0E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28231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BEDBE-81CE-4067-B419-E987E83F11B6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4909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E215D-7301-490B-B901-2D8BFBCE9E22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29472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D5DD3-8269-4C39-A847-7DFFDE28C1BA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35645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DE1D2-44DB-4BDF-8BFE-C7D4009D4C3F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44235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0F937-D589-4A3F-B3FF-690CFF336528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240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9A381-19C3-4C38-B107-5A64358EE08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50229"/>
      </p:ext>
    </p:extLst>
  </p:cSld>
  <p:clrMapOvr>
    <a:masterClrMapping/>
  </p:clrMapOvr>
  <p:transition spd="slow" advClick="0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A6BFE-F88E-47E5-A443-9006629D5F7C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8078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L">
              <a:solidFill>
                <a:srgbClr val="FFCC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96ED-A749-4CB3-8249-1E6925815E82}" type="slidenum">
              <a:rPr lang="es-CL">
                <a:solidFill>
                  <a:srgbClr val="FFCC00"/>
                </a:solidFill>
              </a:rPr>
              <a:pPr/>
              <a:t>‹#›</a:t>
            </a:fld>
            <a:endParaRPr lang="es-CL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35986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925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96172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43281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42192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62303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03276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47391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087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309B8-253D-4C75-B90E-7A9ABF39F99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253334"/>
      </p:ext>
    </p:extLst>
  </p:cSld>
  <p:clrMapOvr>
    <a:masterClrMapping/>
  </p:clrMapOvr>
  <p:transition spd="slow" advClick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32696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873087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19018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1141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Рисунок 6" descr="2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5072082"/>
            <a:ext cx="1785918" cy="178591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29541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5033954"/>
            <a:ext cx="2000232" cy="18240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35849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6612" y="5000612"/>
            <a:ext cx="1857388" cy="1857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3530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A8296-020D-4238-AC09-5FAE2B474BD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93759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14388-919A-4D3B-84D9-02E238F57F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02292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8A2FA-E6F1-4C33-9F34-98514B604BE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177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CBF97-3F42-44D5-9883-24CAA312040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3138628"/>
      </p:ext>
    </p:extLst>
  </p:cSld>
  <p:clrMapOvr>
    <a:masterClrMapping/>
  </p:clrMapOvr>
  <p:transition spd="slow" advClick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0F853-3FFB-493E-AF8B-A572676D6E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14406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2B546-997B-4098-BAF1-B2D84DC528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86753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B88B5-B61E-4C8A-B925-0C5DE8908A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0564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CA9F6-27D0-4A70-B6A4-5DE55B0D98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32134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B4F6E-CE81-411B-A3C4-FF4398144F1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1828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3A937-4AFC-446B-AFFC-29EC359274D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37283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0AA5D-D556-4944-B023-16A6296255E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55484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0F800-5E29-4182-8093-AB05EAB625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85170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D60E888-8326-4FBC-B881-D51D8AF666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082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64FB2-C781-4DC3-9FA4-99054857470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092770"/>
      </p:ext>
    </p:extLst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95F95-D371-4AC0-B8FB-0870C3ECC04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114787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15B3E-746E-4BA2-885E-CF974F13B8F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18633"/>
      </p:ext>
    </p:extLst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B0389-6B49-432C-A899-D6E6A86A255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608346"/>
      </p:ext>
    </p:extLst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E333D-A0A0-4496-AEF0-1BAF0B7BB19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664707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5061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8CD2A9-9AB5-4F7B-9394-D7C9F0F30C0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592721"/>
      </p:ext>
    </p:extLst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158750"/>
            <a:ext cx="8229600" cy="597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720C5A-EAED-44BA-B6F6-491119412DE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764042"/>
      </p:ext>
    </p:extLst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4CE948-F050-43E6-9958-D23C37D7728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83096"/>
      </p:ext>
    </p:extLst>
  </p:cSld>
  <p:clrMapOvr>
    <a:masterClrMapping/>
  </p:clrMapOvr>
  <p:transition spd="slow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0D53869-F21E-4615-B6C2-4D17FC6013A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007542"/>
      </p:ext>
    </p:extLst>
  </p:cSld>
  <p:clrMapOvr>
    <a:masterClrMapping/>
  </p:clrMapOvr>
  <p:transition spd="slow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39B9DAA-455B-44BF-938C-737C9A346FA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542990"/>
      </p:ext>
    </p:extLst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825784-123C-4542-B26D-7AC9DD0D1F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758125"/>
      </p:ext>
    </p:extLst>
  </p:cSld>
  <p:clrMapOvr>
    <a:masterClrMapping/>
  </p:clrMapOvr>
  <p:transition spd="slow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70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707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70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70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70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708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F1849-491E-49F9-B475-1CF55265567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F1835-ADE0-4B65-9F53-9B77669A770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228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0406D-3B20-42CE-B649-401F5DAE38E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276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918DD-7026-4F7D-BB8B-2767EE5D89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30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5980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9081-2E42-4947-AC93-005F783E24A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656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0A754-F4A6-4049-9519-A389308DD25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439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8BD83-2A82-4A26-92D6-28D6ECC3BE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97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4B5CE-996C-418B-B47B-25C58223185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384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AF95F-DDC5-4B6A-994F-95E593942F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0859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0601-D391-4A2E-BF5D-432BA662CDB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895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FDC6-4F13-4CAB-8035-9AFAF22DD31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123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7AE309-C716-463C-87F1-428EEA461C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325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70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707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70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70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70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708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F1849-491E-49F9-B475-1CF55265567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3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F1835-ADE0-4B65-9F53-9B77669A770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04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502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0406D-3B20-42CE-B649-401F5DAE38E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979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918DD-7026-4F7D-BB8B-2767EE5D89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7772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9081-2E42-4947-AC93-005F783E24A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222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0A754-F4A6-4049-9519-A389308DD25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12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8BD83-2A82-4A26-92D6-28D6ECC3BE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916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4B5CE-996C-418B-B47B-25C58223185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795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AF95F-DDC5-4B6A-994F-95E593942F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558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0601-D391-4A2E-BF5D-432BA662CDB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956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FDC6-4F13-4CAB-8035-9AFAF22DD31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094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7AE309-C716-463C-87F1-428EEA461C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74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14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70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707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70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70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70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708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F1849-491E-49F9-B475-1CF55265567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37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F1835-ADE0-4B65-9F53-9B77669A770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205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0406D-3B20-42CE-B649-401F5DAE38E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63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918DD-7026-4F7D-BB8B-2767EE5D89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674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9081-2E42-4947-AC93-005F783E24A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255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0A754-F4A6-4049-9519-A389308DD25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213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8BD83-2A82-4A26-92D6-28D6ECC3BE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173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4B5CE-996C-418B-B47B-25C58223185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886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AF95F-DDC5-4B6A-994F-95E593942F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2580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0601-D391-4A2E-BF5D-432BA662CDB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85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0482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FDC6-4F13-4CAB-8035-9AFAF22DD31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9489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7AE309-C716-463C-87F1-428EEA461C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8289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70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707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70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70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70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708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F1849-491E-49F9-B475-1CF55265567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9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F1835-ADE0-4B65-9F53-9B77669A770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1794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0406D-3B20-42CE-B649-401F5DAE38E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740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918DD-7026-4F7D-BB8B-2767EE5D89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4072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9081-2E42-4947-AC93-005F783E24A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9408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0A754-F4A6-4049-9519-A389308DD25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8433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8BD83-2A82-4A26-92D6-28D6ECC3BE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000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4B5CE-996C-418B-B47B-25C58223185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95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87466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AF95F-DDC5-4B6A-994F-95E593942F5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158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50601-D391-4A2E-BF5D-432BA662CDB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6849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FDC6-4F13-4CAB-8035-9AFAF22DD31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4673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7AE309-C716-463C-87F1-428EEA461C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6264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70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70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707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70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70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70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8708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708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F1849-491E-49F9-B475-1CF55265567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0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F1835-ADE0-4B65-9F53-9B77669A770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0177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0406D-3B20-42CE-B649-401F5DAE38E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2465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918DD-7026-4F7D-BB8B-2767EE5D89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7339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9081-2E42-4947-AC93-005F783E24A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4968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0A754-F4A6-4049-9519-A389308DD25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37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image" Target="../media/image19.jpeg"/><Relationship Id="rId5" Type="http://schemas.openxmlformats.org/officeDocument/2006/relationships/theme" Target="../theme/theme30.xml"/><Relationship Id="rId4" Type="http://schemas.openxmlformats.org/officeDocument/2006/relationships/slideLayout" Target="../slideLayouts/slideLayout33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A9409-5C40-4D74-ABE4-4D059450ED69}" type="datetimeFigureOut">
              <a:rPr lang="ru-RU" smtClean="0"/>
              <a:pPr/>
              <a:t>08.02.2013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BA16E-A761-4DF0-8500-C4BCF466EF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53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425EBE-34C0-4727-9C52-58354751BA45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73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6E9BB0-6099-425D-9A69-69C7E422F9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69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454B8-FBF4-48C4-B486-17A02A692CC5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94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F59057-EBB2-4A88-8062-9E93F195C71E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56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59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87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60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41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8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05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529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>
                <a:gd name="T0" fmla="*/ 813 w 813"/>
                <a:gd name="T1" fmla="*/ 222 h 276"/>
                <a:gd name="T2" fmla="*/ 670 w 813"/>
                <a:gd name="T3" fmla="*/ 162 h 276"/>
                <a:gd name="T4" fmla="*/ 514 w 813"/>
                <a:gd name="T5" fmla="*/ 108 h 276"/>
                <a:gd name="T6" fmla="*/ 347 w 813"/>
                <a:gd name="T7" fmla="*/ 54 h 276"/>
                <a:gd name="T8" fmla="*/ 167 w 813"/>
                <a:gd name="T9" fmla="*/ 0 h 276"/>
                <a:gd name="T10" fmla="*/ 0 w 813"/>
                <a:gd name="T11" fmla="*/ 0 h 276"/>
                <a:gd name="T12" fmla="*/ 227 w 813"/>
                <a:gd name="T13" fmla="*/ 60 h 276"/>
                <a:gd name="T14" fmla="*/ 442 w 813"/>
                <a:gd name="T15" fmla="*/ 132 h 276"/>
                <a:gd name="T16" fmla="*/ 634 w 813"/>
                <a:gd name="T17" fmla="*/ 204 h 276"/>
                <a:gd name="T18" fmla="*/ 813 w 813"/>
                <a:gd name="T19" fmla="*/ 276 h 276"/>
                <a:gd name="T20" fmla="*/ 813 w 813"/>
                <a:gd name="T21" fmla="*/ 222 h 276"/>
                <a:gd name="T22" fmla="*/ 813 w 813"/>
                <a:gd name="T23" fmla="*/ 22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 cmpd="sng">
                  <a:solidFill>
                    <a:srgbClr val="00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grpSp>
          <p:nvGrpSpPr>
            <p:cNvPr id="55311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5531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533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533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533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534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534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F816FE-01E2-4B05-8EEE-714E4F6965ED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335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5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5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37" grpId="0"/>
      <p:bldP spid="55338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14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74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16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56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C9181-378E-4247-861C-ADBC0865F1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5E2B66-431B-4554-B4AC-9FCE2A6036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01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1152A1-7E69-4E05-805C-1A19EA0FAD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FCEE38-F902-4B22-9309-842F7948C7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45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81B1FD-0259-4E4F-B1F7-2D008DD6D22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73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560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60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25606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5607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608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25609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561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61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25612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5613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5614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25615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</a:endParaRPr>
                </a:p>
              </p:txBody>
            </p:sp>
          </p:grpSp>
          <p:grpSp>
            <p:nvGrpSpPr>
              <p:cNvPr id="25616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5617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5618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19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2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5621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22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23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5624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25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26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5627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28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29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5630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31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32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5633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34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3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5636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37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38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5639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40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41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5642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43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44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5645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46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47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5648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49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5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5651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52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53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5654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55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56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5657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58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59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5660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61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62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5663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64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6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5666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67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68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5669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70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71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5672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73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74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5675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76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77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5678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79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sp>
              <p:nvSpPr>
                <p:cNvPr id="25680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25681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</a:endParaRPr>
                </a:p>
              </p:txBody>
            </p:sp>
            <p:grpSp>
              <p:nvGrpSpPr>
                <p:cNvPr id="25682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5683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84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85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5686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87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88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5689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90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91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5692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93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94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5695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96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697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5698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699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700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5701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702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703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5704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705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706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5707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708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709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5710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711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25712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5713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25714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</p:grpSp>
          <p:sp>
            <p:nvSpPr>
              <p:cNvPr id="25715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16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17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18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19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0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1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2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3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4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5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6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7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8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29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30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31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32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33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34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35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5736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</a:endParaRPr>
              </a:p>
            </p:txBody>
          </p:sp>
        </p:grpSp>
      </p:grpSp>
      <p:sp>
        <p:nvSpPr>
          <p:cNvPr id="2573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L" smtClean="0"/>
              <a:t>Образец заголовка</a:t>
            </a:r>
          </a:p>
        </p:txBody>
      </p:sp>
      <p:sp>
        <p:nvSpPr>
          <p:cNvPr id="2573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 smtClean="0"/>
              <a:t>Образец текста</a:t>
            </a:r>
          </a:p>
          <a:p>
            <a:pPr lvl="1"/>
            <a:r>
              <a:rPr lang="es-CL" smtClean="0"/>
              <a:t>Второй уровень</a:t>
            </a:r>
          </a:p>
          <a:p>
            <a:pPr lvl="2"/>
            <a:r>
              <a:rPr lang="es-CL" smtClean="0"/>
              <a:t>Третий уровень</a:t>
            </a:r>
          </a:p>
          <a:p>
            <a:pPr lvl="3"/>
            <a:r>
              <a:rPr lang="es-CL" smtClean="0"/>
              <a:t>Четвертый уровень</a:t>
            </a:r>
          </a:p>
          <a:p>
            <a:pPr lvl="4"/>
            <a:r>
              <a:rPr lang="es-CL" smtClean="0"/>
              <a:t>Пятый уровень</a:t>
            </a:r>
          </a:p>
        </p:txBody>
      </p:sp>
      <p:sp>
        <p:nvSpPr>
          <p:cNvPr id="2573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smtClean="0">
              <a:solidFill>
                <a:srgbClr val="FFCC00"/>
              </a:solidFill>
            </a:endParaRPr>
          </a:p>
        </p:txBody>
      </p:sp>
      <p:sp>
        <p:nvSpPr>
          <p:cNvPr id="2574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smtClean="0">
              <a:solidFill>
                <a:srgbClr val="FFCC00"/>
              </a:solidFill>
            </a:endParaRPr>
          </a:p>
        </p:txBody>
      </p:sp>
      <p:sp>
        <p:nvSpPr>
          <p:cNvPr id="2574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519B7D-B574-4E9D-8C27-C9C866D22851}" type="slidenum">
              <a:rPr lang="es-CL" smtClean="0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CL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870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FA832-3887-473D-A004-5CAE25FE5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F9732-DFB3-4255-AE2F-4B39F6EB2A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20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529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>
                <a:gd name="T0" fmla="*/ 813 w 813"/>
                <a:gd name="T1" fmla="*/ 222 h 276"/>
                <a:gd name="T2" fmla="*/ 670 w 813"/>
                <a:gd name="T3" fmla="*/ 162 h 276"/>
                <a:gd name="T4" fmla="*/ 514 w 813"/>
                <a:gd name="T5" fmla="*/ 108 h 276"/>
                <a:gd name="T6" fmla="*/ 347 w 813"/>
                <a:gd name="T7" fmla="*/ 54 h 276"/>
                <a:gd name="T8" fmla="*/ 167 w 813"/>
                <a:gd name="T9" fmla="*/ 0 h 276"/>
                <a:gd name="T10" fmla="*/ 0 w 813"/>
                <a:gd name="T11" fmla="*/ 0 h 276"/>
                <a:gd name="T12" fmla="*/ 227 w 813"/>
                <a:gd name="T13" fmla="*/ 60 h 276"/>
                <a:gd name="T14" fmla="*/ 442 w 813"/>
                <a:gd name="T15" fmla="*/ 132 h 276"/>
                <a:gd name="T16" fmla="*/ 634 w 813"/>
                <a:gd name="T17" fmla="*/ 204 h 276"/>
                <a:gd name="T18" fmla="*/ 813 w 813"/>
                <a:gd name="T19" fmla="*/ 276 h 276"/>
                <a:gd name="T20" fmla="*/ 813 w 813"/>
                <a:gd name="T21" fmla="*/ 222 h 276"/>
                <a:gd name="T22" fmla="*/ 813 w 813"/>
                <a:gd name="T23" fmla="*/ 22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 cmpd="sng">
                  <a:solidFill>
                    <a:srgbClr val="00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6000">
                <a:solidFill>
                  <a:srgbClr val="FFFFFF"/>
                </a:solidFill>
              </a:endParaRPr>
            </a:p>
          </p:txBody>
        </p:sp>
        <p:grpSp>
          <p:nvGrpSpPr>
            <p:cNvPr id="55311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5531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1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2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33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6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533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533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533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534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534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F816FE-01E2-4B05-8EEE-714E4F6965ED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3398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5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5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37" grpId="0"/>
      <p:bldP spid="55338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3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3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1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flipH="1">
            <a:off x="0" y="3786190"/>
            <a:ext cx="1769171" cy="1874383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9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2FC53C-7A6D-445E-A294-232454BEDD72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49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60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60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60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60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60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60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4C773-7DD0-4739-A767-731205A9727B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173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60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60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60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60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60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60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4C773-7DD0-4739-A767-731205A9727B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3846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60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60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60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60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60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60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4C773-7DD0-4739-A767-731205A9727B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670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60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60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60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60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60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60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4C773-7DD0-4739-A767-731205A9727B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1881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60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60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60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60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860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60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60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60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74C773-7DD0-4739-A767-731205A9727B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9290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UY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4DB5DA-D9B4-4A26-ABE2-3BA636183EB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08/02/2013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C0C5DA-51B4-4358-BAC6-96E0BDDC9D39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65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55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4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8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32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Documents and Settings\Пользователь\Рабочий стол\оформление презентаций\фоны\stock-photo-old-wall-1976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4131" y="0"/>
            <a:ext cx="10017748" cy="79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-675456"/>
            <a:ext cx="8595623" cy="317009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Стресс. </a:t>
            </a:r>
          </a:p>
          <a:p>
            <a:pPr algn="ctr"/>
            <a:r>
              <a:rPr lang="ru-RU" sz="60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Формирование </a:t>
            </a:r>
          </a:p>
          <a:p>
            <a:pPr algn="ctr"/>
            <a:r>
              <a:rPr lang="ru-RU" sz="60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стрессоустойчивости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F:\Documents and Settings\Пользователь\Рабочий стол\оформление презентаций\фоны\анимашки\c0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373216"/>
            <a:ext cx="1238250" cy="13049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61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50000">
                <a:srgbClr val="9CB86E">
                  <a:alpha val="0"/>
                </a:srgbClr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Проблемы в семье</a:t>
            </a:r>
            <a:endParaRPr lang="ru-RU" b="1" spc="150" dirty="0">
              <a:ln w="11430"/>
              <a:solidFill>
                <a:srgbClr val="00B05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514353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buNone/>
            </a:pPr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>
              <a:buNone/>
            </a:pP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 descr="F:\стресс\фото\0a106b860eeb45ec1caa675a6fd4266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2332" y="2852936"/>
            <a:ext cx="281166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628800"/>
            <a:ext cx="6174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itchFamily="18" charset="0"/>
              </a:rPr>
              <a:t>Если в семье начинаются проблемы — развод, болезнь или смерть близкого человека — подросток часто винит в них себя.</a:t>
            </a:r>
          </a:p>
        </p:txBody>
      </p:sp>
    </p:spTree>
    <p:extLst>
      <p:ext uri="{BB962C8B-B14F-4D97-AF65-F5344CB8AC3E}">
        <p14:creationId xmlns:p14="http://schemas.microsoft.com/office/powerpoint/2010/main" xmlns="" val="405490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оформление презентаций\фоны\фоны для презентаций\лист круп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2"/>
            <a:ext cx="9145057" cy="685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стресс\фото\gore_580x387_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552" y="2868644"/>
            <a:ext cx="6017590" cy="40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58504"/>
            <a:ext cx="74888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00FF"/>
                </a:solidFill>
                <a:latin typeface="Book Antiqua" pitchFamily="18" charset="0"/>
              </a:rPr>
              <a:t>Неразделенная любовь. Первую влюбленность подростки нередко воспринимают, как «любовь на всю жизнь».</a:t>
            </a:r>
          </a:p>
        </p:txBody>
      </p:sp>
    </p:spTree>
    <p:extLst>
      <p:ext uri="{BB962C8B-B14F-4D97-AF65-F5344CB8AC3E}">
        <p14:creationId xmlns:p14="http://schemas.microsoft.com/office/powerpoint/2010/main" xmlns="" val="1533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оформление презентаций\фоны\фоны для презентаций\Фон для презентации. 100 штук\My_new_fons_next 100\38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стресс\фото\1269340226_shko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9486" y="382523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37222"/>
            <a:ext cx="75608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         Проблемы </a:t>
            </a:r>
            <a:r>
              <a:rPr lang="ru-RU" sz="4000" b="1" i="1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в школе. </a:t>
            </a:r>
            <a:endParaRPr lang="ru-RU" sz="4000" b="1" i="1" dirty="0" smtClean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  <a:p>
            <a:endParaRPr lang="ru-RU" sz="4000" b="1" i="1" dirty="0" smtClean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Завышенные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требования к успеваемости со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стороны родителей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и учителей — тоже стрессовая ситуация для подростка.</a:t>
            </a:r>
          </a:p>
          <a:p>
            <a:pPr algn="ctr"/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6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Rectangle 8"/>
          <p:cNvSpPr>
            <a:spLocks noGrp="1" noChangeArrowheads="1"/>
          </p:cNvSpPr>
          <p:nvPr>
            <p:ph type="title"/>
          </p:nvPr>
        </p:nvSpPr>
        <p:spPr>
          <a:xfrm>
            <a:off x="17168" y="332656"/>
            <a:ext cx="9658350" cy="1420813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</a:t>
            </a:r>
            <a:r>
              <a:rPr lang="ru-RU" sz="3200" b="1" dirty="0" smtClean="0">
                <a:solidFill>
                  <a:srgbClr val="FFFF00"/>
                </a:solidFill>
              </a:rPr>
              <a:t>СОСТОЯНИЯ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У ПОДРОСТКА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>
                <a:solidFill>
                  <a:srgbClr val="FFFF00"/>
                </a:solidFill>
              </a:rPr>
              <a:t>:</a:t>
            </a: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852613"/>
            <a:ext cx="4716462" cy="5005387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kern="1200" dirty="0">
                <a:effectLst/>
                <a:latin typeface="Book Antiqua" pitchFamily="18" charset="0"/>
              </a:rPr>
              <a:t>— Повышенная утомляемость, угрюмость, апатичность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F:\стресс\фото\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3"/>
          <a:stretch/>
        </p:blipFill>
        <p:spPr bwMode="auto">
          <a:xfrm>
            <a:off x="0" y="2204864"/>
            <a:ext cx="455464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9544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658350" cy="1420813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</a:t>
            </a:r>
            <a:r>
              <a:rPr lang="ru-RU" sz="3200" b="1" dirty="0" smtClean="0">
                <a:solidFill>
                  <a:srgbClr val="FFFF00"/>
                </a:solidFill>
              </a:rPr>
              <a:t>СОСТОЯНИЯ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У ПОДРОСТКА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3200" dirty="0">
                <a:solidFill>
                  <a:srgbClr val="FFFF00"/>
                </a:solidFill>
              </a:rPr>
              <a:t>:</a:t>
            </a: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62450" y="1340768"/>
            <a:ext cx="4788470" cy="5517232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4000" b="1" i="1" kern="1200" dirty="0">
              <a:effectLst/>
              <a:latin typeface="Book Antiqua" pitchFamily="18" charset="0"/>
            </a:endParaRPr>
          </a:p>
          <a:p>
            <a:pPr marL="0" indent="0">
              <a:buNone/>
            </a:pPr>
            <a:r>
              <a:rPr lang="ru-RU" sz="3600" b="1" i="1" dirty="0">
                <a:latin typeface="Book Antiqua" pitchFamily="18" charset="0"/>
              </a:rPr>
              <a:t>— Резкое увеличение аппетита, переход на сладкие и жирные продукты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7589" name="Picture 5" descr="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095" y="1556792"/>
            <a:ext cx="3942797" cy="47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0777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1420813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СОСТОЯНИЯ 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У ПОДРОСТКА</a:t>
            </a:r>
            <a:r>
              <a:rPr lang="ru-RU" sz="3200" dirty="0">
                <a:solidFill>
                  <a:srgbClr val="FFFF00"/>
                </a:solidFill>
              </a:rPr>
              <a:t> 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27984" y="1628800"/>
            <a:ext cx="4258816" cy="4502125"/>
          </a:xfrm>
        </p:spPr>
        <p:txBody>
          <a:bodyPr/>
          <a:lstStyle/>
          <a:p>
            <a:r>
              <a:rPr lang="ru-RU" sz="3600" b="1" i="1" dirty="0">
                <a:latin typeface="Book Antiqua" pitchFamily="18" charset="0"/>
              </a:rPr>
              <a:t>— Недовольство собственной внешностью, чрезмерный уход за кожей, попытки похудеть или «накачаться»</a:t>
            </a:r>
          </a:p>
          <a:p>
            <a:endParaRPr lang="ru-RU" sz="3600" b="1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1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38" y="116632"/>
            <a:ext cx="8867328" cy="1304181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СОСТОЯНИЯ 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У ПОДРОСТКА</a:t>
            </a:r>
            <a:r>
              <a:rPr lang="ru-RU" sz="3200" dirty="0">
                <a:solidFill>
                  <a:srgbClr val="FFFF00"/>
                </a:solidFill>
              </a:rPr>
              <a:t> 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b="1" i="1" dirty="0">
                <a:latin typeface="Book Antiqua" pitchFamily="18" charset="0"/>
              </a:rPr>
              <a:t>— Злость, агрессивность, </a:t>
            </a:r>
            <a:r>
              <a:rPr lang="ru-RU" sz="3600" b="1" i="1" dirty="0" smtClean="0">
                <a:latin typeface="Book Antiqua" pitchFamily="18" charset="0"/>
              </a:rPr>
              <a:t>раздражитель</a:t>
            </a:r>
            <a:r>
              <a:rPr lang="en-US" sz="3600" b="1" i="1" dirty="0" smtClean="0">
                <a:latin typeface="Book Antiqua" pitchFamily="18" charset="0"/>
              </a:rPr>
              <a:t>-</a:t>
            </a:r>
            <a:r>
              <a:rPr lang="ru-RU" sz="3600" b="1" i="1" dirty="0" err="1" smtClean="0">
                <a:latin typeface="Book Antiqua" pitchFamily="18" charset="0"/>
              </a:rPr>
              <a:t>ность</a:t>
            </a:r>
            <a:r>
              <a:rPr lang="ru-RU" sz="3600" b="1" i="1" dirty="0" smtClean="0">
                <a:latin typeface="Book Antiqua" pitchFamily="18" charset="0"/>
              </a:rPr>
              <a:t> </a:t>
            </a:r>
            <a:r>
              <a:rPr lang="ru-RU" sz="3600" b="1" i="1" dirty="0">
                <a:latin typeface="Book Antiqua" pitchFamily="18" charset="0"/>
              </a:rPr>
              <a:t>в ответ на интерес к его жизни</a:t>
            </a:r>
          </a:p>
          <a:p>
            <a:endParaRPr lang="ru-RU" sz="3600" b="1" i="1" dirty="0">
              <a:latin typeface="Book Antiqua" pitchFamily="18" charset="0"/>
            </a:endParaRPr>
          </a:p>
        </p:txBody>
      </p:sp>
      <p:pic>
        <p:nvPicPr>
          <p:cNvPr id="5" name="Picture 4" descr="squis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038600" cy="34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44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b="1" i="1" dirty="0">
                <a:latin typeface="Book Antiqua" pitchFamily="18" charset="0"/>
              </a:rPr>
              <a:t>— Частое курение, регулярное распитие спиртного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232173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СОСТОЯНИЯ 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У ПОДРОСТКА</a:t>
            </a:r>
            <a:r>
              <a:rPr lang="ru-RU" sz="3200" dirty="0">
                <a:solidFill>
                  <a:srgbClr val="FFFF00"/>
                </a:solidFill>
              </a:rPr>
              <a:t> 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58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27984" y="1628800"/>
            <a:ext cx="4258816" cy="4502125"/>
          </a:xfrm>
        </p:spPr>
        <p:txBody>
          <a:bodyPr/>
          <a:lstStyle/>
          <a:p>
            <a:r>
              <a:rPr lang="ru-RU" sz="3600" b="1" i="1" dirty="0">
                <a:latin typeface="Book Antiqua" pitchFamily="18" charset="0"/>
              </a:rPr>
              <a:t>— Замкнутость подростка, отдаление его от близких и друзей</a:t>
            </a:r>
          </a:p>
          <a:p>
            <a:endParaRPr lang="ru-RU" sz="3600" b="1" i="1" dirty="0">
              <a:latin typeface="Book Antiqua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20813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СОСТОЯНИЯ 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У ПОДРОСТКА</a:t>
            </a:r>
            <a:r>
              <a:rPr lang="ru-RU" sz="3200" dirty="0">
                <a:solidFill>
                  <a:srgbClr val="FFFF00"/>
                </a:solidFill>
              </a:rPr>
              <a:t> :</a:t>
            </a:r>
            <a:endParaRPr lang="ru-RU" dirty="0"/>
          </a:p>
        </p:txBody>
      </p:sp>
      <p:pic>
        <p:nvPicPr>
          <p:cNvPr id="8194" name="Picture 2" descr="F:\стресс\фото\an-ot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321292" cy="424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6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19664" y="1628800"/>
            <a:ext cx="4608512" cy="4502125"/>
          </a:xfrm>
        </p:spPr>
        <p:txBody>
          <a:bodyPr/>
          <a:lstStyle/>
          <a:p>
            <a:r>
              <a:rPr lang="ru-RU" sz="3600" b="1" i="1" dirty="0">
                <a:latin typeface="Book Antiqua" pitchFamily="18" charset="0"/>
              </a:rPr>
              <a:t>— Резкое снижение успеваемости потеря интереса к учебе и хобби</a:t>
            </a:r>
          </a:p>
          <a:p>
            <a:endParaRPr lang="ru-RU" sz="3600" b="1" i="1" dirty="0">
              <a:latin typeface="Book Antiqua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1232173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СОСТОЯНИЯ 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У ПОДРОСТКА</a:t>
            </a:r>
            <a:r>
              <a:rPr lang="ru-RU" sz="3200" dirty="0">
                <a:solidFill>
                  <a:srgbClr val="FFFF00"/>
                </a:solidFill>
              </a:rPr>
              <a:t> 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72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Мама\Мои документы\Мои рисунки\фоны\night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623" y="476672"/>
            <a:ext cx="81369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prstClr val="white">
                    <a:lumMod val="95000"/>
                  </a:prstClr>
                </a:solidFill>
                <a:latin typeface="Book Antiqua" pitchFamily="18" charset="0"/>
              </a:rPr>
              <a:t>Подростковый возраст — один из самых сложных периодов в жизни человека. И именно в это время подросшему ребенку тяжелее всего </a:t>
            </a:r>
          </a:p>
          <a:p>
            <a:r>
              <a:rPr lang="ru-RU" sz="4000" b="1" i="1" dirty="0" smtClean="0">
                <a:solidFill>
                  <a:prstClr val="white">
                    <a:lumMod val="95000"/>
                  </a:prstClr>
                </a:solidFill>
                <a:latin typeface="Book Antiqua" pitchFamily="18" charset="0"/>
              </a:rPr>
              <a:t>бороться со стрессом,</a:t>
            </a:r>
          </a:p>
          <a:p>
            <a:r>
              <a:rPr lang="ru-RU" sz="4000" b="1" i="1" dirty="0" smtClean="0">
                <a:solidFill>
                  <a:prstClr val="white">
                    <a:lumMod val="95000"/>
                  </a:prstClr>
                </a:solidFill>
                <a:latin typeface="Book Antiqua" pitchFamily="18" charset="0"/>
              </a:rPr>
              <a:t> а вызвать его может</a:t>
            </a:r>
          </a:p>
          <a:p>
            <a:r>
              <a:rPr lang="ru-RU" sz="4000" b="1" i="1" dirty="0" smtClean="0">
                <a:solidFill>
                  <a:prstClr val="white">
                    <a:lumMod val="95000"/>
                  </a:prstClr>
                </a:solidFill>
                <a:latin typeface="Book Antiqua" pitchFamily="18" charset="0"/>
              </a:rPr>
              <a:t> что угодно.</a:t>
            </a:r>
            <a:endParaRPr lang="ru-RU" sz="4000" b="1" i="1" dirty="0">
              <a:solidFill>
                <a:prstClr val="white">
                  <a:lumMod val="95000"/>
                </a:prstClr>
              </a:solidFill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0968"/>
            <a:ext cx="2857500" cy="2857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4453" y="581380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9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3600" b="1" i="1" dirty="0">
                <a:latin typeface="Book Antiqua" pitchFamily="18" charset="0"/>
              </a:rPr>
              <a:t>— Резкое снижение самооценки, появление неуверенности в собственных силах</a:t>
            </a:r>
          </a:p>
          <a:p>
            <a:endParaRPr lang="ru-RU" sz="3600" b="1" i="1" dirty="0">
              <a:latin typeface="Book Antiqua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304181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ПРИЗНАКИ СТРЕССОВОГО СОСТОЯНИЯ 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У ПОДРОСТКА</a:t>
            </a:r>
            <a:r>
              <a:rPr lang="ru-RU" sz="3200" dirty="0">
                <a:solidFill>
                  <a:srgbClr val="FFFF00"/>
                </a:solidFill>
              </a:rPr>
              <a:t> 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70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ВНЕШНИЕ ПРИЗНАКИ </a:t>
            </a:r>
            <a:r>
              <a:rPr lang="ru-RU" sz="3200" b="1" dirty="0">
                <a:solidFill>
                  <a:srgbClr val="FFFF00"/>
                </a:solidFill>
              </a:rPr>
              <a:t>СТРЕССОВОГО СОСТОЯНИЯ</a:t>
            </a:r>
            <a:r>
              <a:rPr lang="ru-RU" sz="3200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b="1" i="1" dirty="0">
                <a:latin typeface="Book Antiqua" pitchFamily="18" charset="0"/>
              </a:rPr>
              <a:t>Кожные покровы бледные, учащено сердцебиение, слизистые оболочки рта сухие, сознание сужено и сосредоточено на ситуации, вызвавшей стрессовое стояние</a:t>
            </a:r>
            <a:r>
              <a:rPr lang="ru-RU" sz="2800" dirty="0">
                <a:solidFill>
                  <a:schemeClr val="folHlink"/>
                </a:solidFill>
              </a:rPr>
              <a:t>. </a:t>
            </a:r>
          </a:p>
          <a:p>
            <a:endParaRPr lang="ru-RU" sz="2800" dirty="0"/>
          </a:p>
        </p:txBody>
      </p:sp>
      <p:pic>
        <p:nvPicPr>
          <p:cNvPr id="19458" name="Picture 2" descr="D:\фото\школа\1 апреля\DSC01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355976" cy="32669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263" y="765175"/>
            <a:ext cx="3995737" cy="6858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ru-RU" b="1" i="1" dirty="0">
                <a:latin typeface="Book Antiqua" pitchFamily="18" charset="0"/>
              </a:rPr>
              <a:t>Нередко пытается бежать в сторону реальной опасности (очагу пожара, землетрясения и пр.).</a:t>
            </a:r>
            <a:r>
              <a:rPr lang="ru-RU" sz="2400" b="1" i="1" dirty="0">
                <a:latin typeface="Book Antiqua" pitchFamily="18" charset="0"/>
              </a:rPr>
              <a:t> </a:t>
            </a:r>
          </a:p>
        </p:txBody>
      </p:sp>
      <p:pic>
        <p:nvPicPr>
          <p:cNvPr id="68613" name="Picture 5" descr="37fdeff169780dc8befd5b1f3368f15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752975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0735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3960813" cy="5183187"/>
          </a:xfrm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>
                <a:solidFill>
                  <a:schemeClr val="accent1"/>
                </a:solidFill>
              </a:rPr>
              <a:t>Стресс</a:t>
            </a:r>
            <a:r>
              <a:rPr lang="ru-RU"/>
              <a:t> – состояние повышенного нервного перенапряжения. Может возникнуть у любого живого существа.</a:t>
            </a:r>
          </a:p>
        </p:txBody>
      </p:sp>
      <p:pic>
        <p:nvPicPr>
          <p:cNvPr id="70660" name="Picture 4" descr="stress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494088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8001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b="1" dirty="0">
                <a:solidFill>
                  <a:srgbClr val="FF0000"/>
                </a:solidFill>
                <a:latin typeface="Book Antiqua" pitchFamily="18" charset="0"/>
              </a:rPr>
              <a:t>НЕОТЛОЖНАЯ </a:t>
            </a:r>
            <a:r>
              <a:rPr lang="ru-RU" sz="3400" b="1" dirty="0" smtClean="0">
                <a:solidFill>
                  <a:srgbClr val="FF0000"/>
                </a:solidFill>
                <a:latin typeface="Book Antiqua" pitchFamily="18" charset="0"/>
              </a:rPr>
              <a:t> ДОВРАЧЕБНАЯ </a:t>
            </a:r>
            <a:r>
              <a:rPr lang="ru-RU" sz="3400" b="1" dirty="0">
                <a:solidFill>
                  <a:srgbClr val="FF0000"/>
                </a:solidFill>
                <a:latin typeface="Book Antiqua" pitchFamily="18" charset="0"/>
              </a:rPr>
              <a:t>ПОМОЩЬ ПРИ СТРЕССОВОМ СОСТОЯНИИ</a:t>
            </a:r>
            <a:r>
              <a:rPr lang="ru-RU" sz="40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4508500"/>
            <a:ext cx="8229600" cy="299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i="1" dirty="0">
                <a:latin typeface="Book Antiqua" pitchFamily="18" charset="0"/>
              </a:rPr>
              <a:t>Уведите пострадавшего от источника стрессовой ситуации.   При возбуждении свяжите пострадавшего простынями и обеспечьте надзор за ним.</a:t>
            </a:r>
          </a:p>
          <a:p>
            <a:pPr>
              <a:lnSpc>
                <a:spcPct val="90000"/>
              </a:lnSpc>
            </a:pPr>
            <a:r>
              <a:rPr lang="ru-RU" sz="2800" b="1" i="1" dirty="0">
                <a:latin typeface="Book Antiqua" pitchFamily="18" charset="0"/>
              </a:rPr>
              <a:t>  Дайте успокоительное лекарство.</a:t>
            </a:r>
          </a:p>
        </p:txBody>
      </p:sp>
      <p:pic>
        <p:nvPicPr>
          <p:cNvPr id="72709" name="Picture 5" descr="уеыуецу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700213"/>
            <a:ext cx="21272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7194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836712"/>
            <a:ext cx="51886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>
                <a:latin typeface="Book Antiqua" pitchFamily="18" charset="0"/>
              </a:rPr>
              <a:t>Что могут сделать родители?</a:t>
            </a:r>
          </a:p>
        </p:txBody>
      </p:sp>
    </p:spTree>
    <p:extLst>
      <p:ext uri="{BB962C8B-B14F-4D97-AF65-F5344CB8AC3E}">
        <p14:creationId xmlns:p14="http://schemas.microsoft.com/office/powerpoint/2010/main" xmlns="" val="25871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836711"/>
            <a:ext cx="64807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Book Antiqua" pitchFamily="18" charset="0"/>
              </a:rPr>
              <a:t>Проконсультируйтесь со специалистом — детским </a:t>
            </a:r>
            <a:r>
              <a:rPr lang="ru-RU" sz="3200" b="1" i="1" dirty="0" smtClean="0">
                <a:latin typeface="Book Antiqua" pitchFamily="18" charset="0"/>
              </a:rPr>
              <a:t> </a:t>
            </a:r>
            <a:r>
              <a:rPr lang="ru-RU" sz="3200" b="1" i="1" dirty="0">
                <a:latin typeface="Book Antiqua" pitchFamily="18" charset="0"/>
              </a:rPr>
              <a:t>психологом. Каждый ребенок уникален — уникальны и его проблемы. Вместе с психологом родители смогут найти самый лучший путь решения проблем подростка.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793754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cuments and Settings\Пользователь\Рабочий стол\оформление презентаций\фоны\stock-photo-brown-waves-background-6362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5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124" y="2276872"/>
            <a:ext cx="8312512" cy="1938992"/>
          </a:xfrm>
          <a:prstGeom prst="rect">
            <a:avLst/>
          </a:prstGeom>
          <a:solidFill>
            <a:srgbClr val="FFFFCC"/>
          </a:solidFill>
          <a:effectLst>
            <a:softEdge rad="317500"/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 w="11430"/>
                <a:solidFill>
                  <a:srgbClr val="9BBB59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ook Antiqua" pitchFamily="18" charset="0"/>
              </a:rPr>
              <a:t>Формирование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 w="11430"/>
                <a:solidFill>
                  <a:srgbClr val="9BBB59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ook Antiqua" pitchFamily="18" charset="0"/>
              </a:rPr>
              <a:t>стрессоустойчивости</a:t>
            </a:r>
            <a:r>
              <a:rPr kumimoji="0" lang="ru-RU" sz="18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8144" y="5658675"/>
            <a:ext cx="2638610" cy="707886"/>
          </a:xfrm>
          <a:prstGeom prst="rect">
            <a:avLst/>
          </a:prstGeom>
          <a:solidFill>
            <a:srgbClr val="FFFFCC"/>
          </a:solidFill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rgbClr val="99FF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 Antiqua" pitchFamily="18" charset="0"/>
              </a:rPr>
              <a:t>Советы</a:t>
            </a:r>
            <a:endParaRPr lang="ru-RU" sz="4000" b="1" cap="all" dirty="0">
              <a:ln/>
              <a:solidFill>
                <a:srgbClr val="99FF66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2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8B0000"/>
                </a:solidFill>
                <a:effectLst/>
                <a:latin typeface="Book Antiqua" pitchFamily="18" charset="0"/>
              </a:rPr>
              <a:t/>
            </a:r>
            <a:br>
              <a:rPr lang="ru-RU" sz="3600" b="1" dirty="0" smtClean="0">
                <a:solidFill>
                  <a:srgbClr val="8B0000"/>
                </a:solidFill>
                <a:effectLst/>
                <a:latin typeface="Book Antiqua" pitchFamily="18" charset="0"/>
              </a:rPr>
            </a:br>
            <a:r>
              <a:rPr lang="ru-RU" sz="3600" b="1" dirty="0" smtClean="0">
                <a:solidFill>
                  <a:srgbClr val="8B0000"/>
                </a:solidFill>
                <a:effectLst/>
                <a:latin typeface="Book Antiqua" pitchFamily="18" charset="0"/>
              </a:rPr>
              <a:t>10 способов как помочь подростку справиться со стрессом </a:t>
            </a:r>
            <a:r>
              <a:rPr lang="ru-RU" sz="2800" b="1" dirty="0" smtClean="0">
                <a:solidFill>
                  <a:srgbClr val="8B0000"/>
                </a:solidFill>
                <a:effectLst/>
                <a:latin typeface="Times New Roman"/>
              </a:rPr>
              <a:t/>
            </a:r>
            <a:br>
              <a:rPr lang="ru-RU" sz="2800" b="1" dirty="0" smtClean="0">
                <a:solidFill>
                  <a:srgbClr val="8B0000"/>
                </a:solidFill>
                <a:effectLst/>
                <a:latin typeface="Times New Roman"/>
              </a:rPr>
            </a:b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Наша жизнь ускоряется. И на ребенка в подростковом возрасте ложится огромная нагрузка. Для того, чтобы ваш ребенок мог справляться со стрессом, ему необходимо научиться самому распознавать когда и какие эмоции, чувства могут вызвать стресс и как с ним бороться. 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6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Мама\Мои документы\Мои рисунки\фоны\night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35292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>Тревожность</a:t>
            </a:r>
            <a:r>
              <a:rPr lang="ru-RU" sz="4400" dirty="0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> </a:t>
            </a:r>
          </a:p>
          <a:p>
            <a:pPr algn="just"/>
            <a:r>
              <a:rPr lang="ru-RU" sz="4400" dirty="0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/>
            </a:r>
            <a:br>
              <a:rPr lang="ru-RU" sz="4400" dirty="0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</a:br>
            <a:r>
              <a:rPr lang="ru-RU" sz="3200" i="1" dirty="0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>Обратите внимание вашего ребенка на такой момент. Если его внимание постоянно занимает мысль, например: "Я беспокоюсь о..., меня беспокоит..."; если он постоянно делает непроизвольные движения, такие как </a:t>
            </a:r>
            <a:r>
              <a:rPr lang="ru-RU" sz="3200" i="1" dirty="0" err="1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>покручивание</a:t>
            </a:r>
            <a:r>
              <a:rPr lang="ru-RU" sz="3200" i="1" dirty="0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> волоса, </a:t>
            </a:r>
            <a:r>
              <a:rPr lang="ru-RU" sz="3200" i="1" dirty="0" err="1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>кусание</a:t>
            </a:r>
            <a:r>
              <a:rPr lang="ru-RU" sz="3200" i="1" dirty="0" smtClean="0">
                <a:solidFill>
                  <a:schemeClr val="bg1"/>
                </a:solidFill>
                <a:effectLst/>
                <a:latin typeface="Book Antiqua" pitchFamily="18" charset="0"/>
                <a:ea typeface="Times New Roman"/>
              </a:rPr>
              <a:t> ногтей, переминание с ноги на ногу, - это признаки нервозности. Ребенок должен научиться следить за собой, распознавать их. </a:t>
            </a:r>
            <a:endParaRPr lang="ru-RU" sz="3200" i="1" dirty="0">
              <a:solidFill>
                <a:schemeClr val="bg1"/>
              </a:solidFill>
              <a:effectLst/>
              <a:latin typeface="Book Antiqua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5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4544" y="1052736"/>
            <a:ext cx="9468544" cy="5616624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i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Book Antiqua" pitchFamily="18" charset="0"/>
              </a:rPr>
              <a:t>«Наступающие в это время гормональные перестройки влияют в том числе и на психику. Она становится очень чувствительной, в этот период ее можно сравнить с оголенными проводами: и то, и другое лишено защиты и искрит. Поэтому практически все подростки </a:t>
            </a:r>
            <a:r>
              <a:rPr lang="ru-RU" sz="2800" b="1" i="1" dirty="0" err="1" smtClean="0">
                <a:solidFill>
                  <a:schemeClr val="tx1">
                    <a:lumMod val="40000"/>
                    <a:lumOff val="60000"/>
                  </a:schemeClr>
                </a:solidFill>
                <a:latin typeface="Book Antiqua" pitchFamily="18" charset="0"/>
              </a:rPr>
              <a:t>гиперчувствительны</a:t>
            </a:r>
            <a:r>
              <a:rPr lang="ru-RU" sz="2800" b="1" i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Book Antiqua" pitchFamily="18" charset="0"/>
              </a:rPr>
              <a:t>, очень вспыльчивы, обидчивы и подвержены резкой смене настроений. И это — абсолютно нормально», — говорит сотрудник психотерапевтической группы Клиники института питания РАМН Юлия Моргунова.</a:t>
            </a:r>
            <a:endParaRPr lang="es-CL" sz="2800" b="1" i="1" dirty="0">
              <a:solidFill>
                <a:schemeClr val="tx1">
                  <a:lumMod val="40000"/>
                  <a:lumOff val="6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43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3363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Times New Roman"/>
              </a:rPr>
              <a:t>Обращение за помощью 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  <a:ea typeface="Times New Roman"/>
            </a:endParaRPr>
          </a:p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Times New Roman"/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Times New Roman"/>
              </a:rPr>
            </a:b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ea typeface="Times New Roman"/>
              </a:rPr>
              <a:t>Ребенок не должен справляться со всем в одиночку. Если у него слишком много обязанностей, он может попросить родителей, братьев и сестер, друзей помочь ему. Даже простой разговор по душам о том, как у него много проблем, уже даст некоторую эмоциональную поддержку. </a:t>
            </a:r>
          </a:p>
        </p:txBody>
      </p:sp>
    </p:spTree>
    <p:extLst>
      <p:ext uri="{BB962C8B-B14F-4D97-AF65-F5344CB8AC3E}">
        <p14:creationId xmlns:p14="http://schemas.microsoft.com/office/powerpoint/2010/main" xmlns="" val="253352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Создайте атмосферу доверия в семье. Будьте всегда готовы поговорить с подростком на любые темы, даже самые интимные и неприятные. У ребенка должна быть возможность выговориться и получить утешение у самых близких людей, иначе ему придется искать тех, кому интересны его проблемы, в дворовых компаниях или интернет-тусовках.</a:t>
            </a:r>
          </a:p>
        </p:txBody>
      </p:sp>
    </p:spTree>
    <p:extLst>
      <p:ext uri="{BB962C8B-B14F-4D97-AF65-F5344CB8AC3E}">
        <p14:creationId xmlns:p14="http://schemas.microsoft.com/office/powerpoint/2010/main" xmlns="" val="1314702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8324" y="188640"/>
            <a:ext cx="7200800" cy="5256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8000"/>
                </a:solidFill>
                <a:latin typeface="Book Antiqua" pitchFamily="18" charset="0"/>
                <a:ea typeface="Times New Roman"/>
              </a:rPr>
              <a:t>Планирование </a:t>
            </a:r>
            <a:endParaRPr lang="ru-RU" sz="4000" b="1" dirty="0" smtClean="0">
              <a:solidFill>
                <a:srgbClr val="008000"/>
              </a:solidFill>
              <a:latin typeface="Book Antiqua" pitchFamily="18" charset="0"/>
              <a:ea typeface="Times New Roman"/>
            </a:endParaRPr>
          </a:p>
          <a:p>
            <a:pPr algn="ctr"/>
            <a:r>
              <a:rPr lang="ru-RU" sz="3200" b="1" dirty="0">
                <a:solidFill>
                  <a:srgbClr val="008000"/>
                </a:solidFill>
                <a:latin typeface="Book Antiqua" pitchFamily="18" charset="0"/>
                <a:ea typeface="Times New Roman"/>
              </a:rPr>
              <a:t/>
            </a:r>
            <a:br>
              <a:rPr lang="ru-RU" sz="3200" b="1" dirty="0">
                <a:solidFill>
                  <a:srgbClr val="008000"/>
                </a:solidFill>
                <a:latin typeface="Book Antiqua" pitchFamily="18" charset="0"/>
                <a:ea typeface="Times New Roman"/>
              </a:rPr>
            </a:br>
            <a:r>
              <a:rPr lang="ru-RU" sz="3200" b="1" i="1" dirty="0">
                <a:solidFill>
                  <a:srgbClr val="008000"/>
                </a:solidFill>
                <a:latin typeface="Book Antiqua" pitchFamily="18" charset="0"/>
                <a:ea typeface="Times New Roman"/>
              </a:rPr>
              <a:t>Научите ребенка планировать свой день. Если ему предстоит какая-либо нелегкая задача, лучше всего разделить ее на части и выполнять каждую часть за какой-то определенный промежуток времени. Такой подход поможет победить тревожность. </a:t>
            </a:r>
          </a:p>
        </p:txBody>
      </p:sp>
    </p:spTree>
    <p:extLst>
      <p:ext uri="{BB962C8B-B14F-4D97-AF65-F5344CB8AC3E}">
        <p14:creationId xmlns:p14="http://schemas.microsoft.com/office/powerpoint/2010/main" xmlns="" val="21696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фото\школа\в центре\DSC08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3347864" cy="44638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792088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Book Antiqua" pitchFamily="18" charset="0"/>
              </a:rPr>
              <a:t>Контролируйте время у компьютера. Подростки, которые допоздна засиживаются за компьютером, хуже высыпаются, больше устают и чувствуют себя подавленными. Договоритесь с ребенком о норме работы за </a:t>
            </a:r>
            <a:r>
              <a:rPr lang="ru-RU" sz="2800" b="1" i="1" dirty="0" smtClean="0">
                <a:latin typeface="Book Antiqua" pitchFamily="18" charset="0"/>
              </a:rPr>
              <a:t>компьютером</a:t>
            </a:r>
            <a:r>
              <a:rPr lang="ru-RU" sz="2800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Book Antiqua" pitchFamily="18" charset="0"/>
              </a:rPr>
              <a:t>—</a:t>
            </a:r>
          </a:p>
          <a:p>
            <a:r>
              <a:rPr lang="ru-RU" sz="2800" b="1" i="1" dirty="0" smtClean="0">
                <a:latin typeface="Book Antiqua" pitchFamily="18" charset="0"/>
              </a:rPr>
              <a:t> </a:t>
            </a:r>
            <a:r>
              <a:rPr lang="ru-RU" sz="2800" b="1" i="1" dirty="0">
                <a:latin typeface="Book Antiqua" pitchFamily="18" charset="0"/>
              </a:rPr>
              <a:t>в этом возрасте она составляет </a:t>
            </a:r>
            <a:endParaRPr lang="ru-RU" sz="2800" b="1" i="1" dirty="0" smtClean="0">
              <a:latin typeface="Book Antiqua" pitchFamily="18" charset="0"/>
            </a:endParaRPr>
          </a:p>
          <a:p>
            <a:r>
              <a:rPr lang="ru-RU" sz="2800" b="1" i="1" dirty="0" smtClean="0">
                <a:latin typeface="Book Antiqua" pitchFamily="18" charset="0"/>
              </a:rPr>
              <a:t>полтора </a:t>
            </a:r>
            <a:r>
              <a:rPr lang="ru-RU" sz="2800" b="1" i="1" dirty="0">
                <a:latin typeface="Book Antiqua" pitchFamily="18" charset="0"/>
              </a:rPr>
              <a:t>часа в день</a:t>
            </a:r>
            <a:r>
              <a:rPr lang="ru-RU" sz="2800" b="1" i="1" dirty="0" smtClean="0">
                <a:latin typeface="Book Antiqua" pitchFamily="18" charset="0"/>
              </a:rPr>
              <a:t>.</a:t>
            </a:r>
          </a:p>
          <a:p>
            <a:pPr lvl="0"/>
            <a:r>
              <a:rPr lang="ru-RU" b="1" i="1" dirty="0">
                <a:solidFill>
                  <a:srgbClr val="FFFFFF"/>
                </a:solidFill>
                <a:latin typeface="Book Antiqua" pitchFamily="18" charset="0"/>
              </a:rPr>
              <a:t>Директор НИИ гигиены и охраны здоровья детей </a:t>
            </a:r>
            <a:endParaRPr lang="ru-RU" b="1" i="1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/>
            <a:r>
              <a:rPr lang="ru-RU" b="1" i="1" dirty="0" smtClean="0">
                <a:solidFill>
                  <a:srgbClr val="FFFFFF"/>
                </a:solidFill>
                <a:latin typeface="Book Antiqua" pitchFamily="18" charset="0"/>
              </a:rPr>
              <a:t>и </a:t>
            </a:r>
            <a:r>
              <a:rPr lang="ru-RU" b="1" i="1" dirty="0">
                <a:solidFill>
                  <a:srgbClr val="FFFFFF"/>
                </a:solidFill>
                <a:latin typeface="Book Antiqua" pitchFamily="18" charset="0"/>
              </a:rPr>
              <a:t>подростков Научного центра здоровья детей </a:t>
            </a:r>
            <a:endParaRPr lang="ru-RU" b="1" i="1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/>
            <a:r>
              <a:rPr lang="ru-RU" b="1" i="1" dirty="0" smtClean="0">
                <a:solidFill>
                  <a:srgbClr val="FFFFFF"/>
                </a:solidFill>
                <a:latin typeface="Book Antiqua" pitchFamily="18" charset="0"/>
              </a:rPr>
              <a:t>РАМН </a:t>
            </a:r>
            <a:r>
              <a:rPr lang="ru-RU" b="1" i="1" dirty="0">
                <a:solidFill>
                  <a:srgbClr val="FFFFFF"/>
                </a:solidFill>
                <a:latin typeface="Book Antiqua" pitchFamily="18" charset="0"/>
              </a:rPr>
              <a:t>Владислав Кучма говорит, что за это время </a:t>
            </a:r>
            <a:endParaRPr lang="ru-RU" b="1" i="1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 lvl="0"/>
            <a:r>
              <a:rPr lang="ru-RU" b="1" i="1" dirty="0" smtClean="0">
                <a:solidFill>
                  <a:srgbClr val="FFFFFF"/>
                </a:solidFill>
                <a:latin typeface="Book Antiqua" pitchFamily="18" charset="0"/>
              </a:rPr>
              <a:t>подросток </a:t>
            </a:r>
            <a:r>
              <a:rPr lang="ru-RU" b="1" i="1" dirty="0">
                <a:solidFill>
                  <a:srgbClr val="FFFFFF"/>
                </a:solidFill>
                <a:latin typeface="Book Antiqua" pitchFamily="18" charset="0"/>
              </a:rPr>
              <a:t>должен сделать как минимум </a:t>
            </a:r>
            <a:r>
              <a:rPr lang="ru-RU" b="1" i="1" dirty="0" smtClean="0">
                <a:solidFill>
                  <a:srgbClr val="FFFFFF"/>
                </a:solidFill>
                <a:latin typeface="Book Antiqua" pitchFamily="18" charset="0"/>
              </a:rPr>
              <a:t>два</a:t>
            </a:r>
          </a:p>
          <a:p>
            <a:pPr lvl="0"/>
            <a:r>
              <a:rPr lang="ru-RU" b="1" i="1" dirty="0" smtClean="0">
                <a:solidFill>
                  <a:srgbClr val="FFFFFF"/>
                </a:solidFill>
                <a:latin typeface="Book Antiqua" pitchFamily="18" charset="0"/>
              </a:rPr>
              <a:t> </a:t>
            </a:r>
            <a:r>
              <a:rPr lang="ru-RU" b="1" i="1" dirty="0">
                <a:solidFill>
                  <a:srgbClr val="FFFFFF"/>
                </a:solidFill>
                <a:latin typeface="Book Antiqua" pitchFamily="18" charset="0"/>
              </a:rPr>
              <a:t>пятнадцатиминутных перерыва на отдых.</a:t>
            </a:r>
          </a:p>
          <a:p>
            <a:endParaRPr lang="ru-RU" sz="3200" b="1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812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Мама\Мои документы\Мои рисунки\фоны\green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D:\фото\школа\Формула здоровья\DSC006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" b="29867"/>
          <a:stretch/>
        </p:blipFill>
        <p:spPr bwMode="auto">
          <a:xfrm>
            <a:off x="3419872" y="3595819"/>
            <a:ext cx="5724128" cy="32402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244408" cy="5509200"/>
          </a:xfrm>
          <a:prstGeom prst="rect">
            <a:avLst/>
          </a:prstGeom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Выделение видов деятельности, с помощью которых можно отдохнуть</a:t>
            </a: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Научите вашего ребенка находить время на отдых. Помогите ему сделать список тех видов деятельности, с помощью которых можно отвлечься и отдохнуть. Это может быть</a:t>
            </a:r>
            <a:endParaRPr lang="en-US" sz="3200" b="1" i="1" dirty="0" smtClean="0">
              <a:solidFill>
                <a:schemeClr val="accent4">
                  <a:lumMod val="50000"/>
                </a:schemeClr>
              </a:solidFill>
              <a:effectLst/>
              <a:latin typeface="Book Antiqua" pitchFamily="18" charset="0"/>
              <a:ea typeface="Times New Roman"/>
            </a:endParaRPr>
          </a:p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 встреча с друзьями, </a:t>
            </a:r>
            <a:endParaRPr lang="en-US" sz="3200" b="1" i="1" dirty="0" smtClean="0">
              <a:solidFill>
                <a:schemeClr val="accent4">
                  <a:lumMod val="50000"/>
                </a:schemeClr>
              </a:solidFill>
              <a:effectLst/>
              <a:latin typeface="Book Antiqua" pitchFamily="18" charset="0"/>
              <a:ea typeface="Times New Roman"/>
            </a:endParaRPr>
          </a:p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занятие спортом,</a:t>
            </a:r>
            <a:endParaRPr lang="en-US" sz="3200" b="1" i="1" dirty="0" smtClean="0">
              <a:solidFill>
                <a:schemeClr val="accent4">
                  <a:lumMod val="50000"/>
                </a:schemeClr>
              </a:solidFill>
              <a:effectLst/>
              <a:latin typeface="Book Antiqua" pitchFamily="18" charset="0"/>
              <a:ea typeface="Times New Roman"/>
            </a:endParaRPr>
          </a:p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 музыкой </a:t>
            </a:r>
            <a:endParaRPr lang="en-US" sz="3200" b="1" i="1" dirty="0" smtClean="0">
              <a:solidFill>
                <a:schemeClr val="accent4">
                  <a:lumMod val="50000"/>
                </a:schemeClr>
              </a:solidFill>
              <a:effectLst/>
              <a:latin typeface="Book Antiqua" pitchFamily="18" charset="0"/>
              <a:ea typeface="Times New Roman"/>
            </a:endParaRPr>
          </a:p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 Antiqua" pitchFamily="18" charset="0"/>
                <a:ea typeface="Times New Roman"/>
              </a:rPr>
              <a:t>и так далее. 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effectLst/>
              <a:latin typeface="Book Antiqua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2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фото\школа\прогулка к Старому\DSC08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102698"/>
            <a:ext cx="5003913" cy="37529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32657"/>
            <a:ext cx="79208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Найдите ему компанию. В спортивные секции и на кружки гораздо веселее ходить вместе с приятелями. Таким образом ребенок будет ждать не только нового занятия, но и очередной встречи с друзьями. То же относится и к выездам на пикники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и </a:t>
            </a:r>
            <a:r>
              <a:rPr lang="ru-RU" sz="3200" b="1" i="1" dirty="0">
                <a:latin typeface="Book Antiqua" pitchFamily="18" charset="0"/>
              </a:rPr>
              <a:t>экскурсии –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социализация </a:t>
            </a:r>
          </a:p>
          <a:p>
            <a:r>
              <a:rPr lang="ru-RU" sz="3200" b="1" i="1" dirty="0" smtClean="0">
                <a:latin typeface="Book Antiqua" pitchFamily="18" charset="0"/>
              </a:rPr>
              <a:t>со </a:t>
            </a:r>
            <a:r>
              <a:rPr lang="ru-RU" sz="3200" b="1" i="1" dirty="0">
                <a:latin typeface="Book Antiqua" pitchFamily="18" charset="0"/>
              </a:rPr>
              <a:t>сверстниками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вне </a:t>
            </a:r>
            <a:r>
              <a:rPr lang="ru-RU" sz="3200" b="1" i="1" dirty="0">
                <a:latin typeface="Book Antiqua" pitchFamily="18" charset="0"/>
              </a:rPr>
              <a:t>стен учебных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заведений </a:t>
            </a:r>
            <a:r>
              <a:rPr lang="ru-RU" sz="3200" b="1" i="1" dirty="0">
                <a:latin typeface="Book Antiqua" pitchFamily="18" charset="0"/>
              </a:rPr>
              <a:t>всегда полезна.</a:t>
            </a:r>
          </a:p>
        </p:txBody>
      </p:sp>
    </p:spTree>
    <p:extLst>
      <p:ext uri="{BB962C8B-B14F-4D97-AF65-F5344CB8AC3E}">
        <p14:creationId xmlns:p14="http://schemas.microsoft.com/office/powerpoint/2010/main" xmlns="" val="2608812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Мама\Мои документы\Мои рисунки\фоны\green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 trans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F:\стресс\фото\ctlsy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435350"/>
            <a:ext cx="4286250" cy="3429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  <a:effectLst/>
                <a:latin typeface="Book Antiqua" pitchFamily="18" charset="0"/>
                <a:ea typeface="Times New Roman"/>
              </a:rPr>
              <a:t>              Анализ поражений </a:t>
            </a:r>
          </a:p>
          <a:p>
            <a:r>
              <a:rPr lang="ru-RU" sz="2800" b="1" i="1" dirty="0" smtClean="0">
                <a:solidFill>
                  <a:srgbClr val="000000"/>
                </a:solidFill>
                <a:effectLst/>
                <a:latin typeface="Book Antiqua" pitchFamily="18" charset="0"/>
                <a:ea typeface="Times New Roman"/>
              </a:rPr>
              <a:t>Если ваш ребенок потерпел в чем-то неудачу, научите его извлекать из этого пользу. Вместо того, чтобы ругать себя: "Я плохо написал контрольную, потому что я глупый, и ничего не умею делать, и ничего у меня не получается," - он должен реально смотреть на вещи: "Я плохо написал работу, значит, что-то не доучил". Это поможет ему в следующий раз избегать подобных неприятностей и верить в свои силы. </a:t>
            </a:r>
            <a:endParaRPr lang="ru-RU" sz="2800" b="1" i="1" dirty="0">
              <a:solidFill>
                <a:srgbClr val="000000"/>
              </a:solidFill>
              <a:effectLst/>
              <a:latin typeface="Book Antiqua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Научите ребенка настраиваться на позитивный лад и вместе с ним поищите положительные моменты в самых сложных ситуациях. Не игнорируйте успехи и не критикуйте неудачи подростка. За первые обязательно хвалите, а вторые должны стать «ошибками, которые можно исправить».</a:t>
            </a:r>
          </a:p>
        </p:txBody>
      </p:sp>
    </p:spTree>
    <p:extLst>
      <p:ext uri="{BB962C8B-B14F-4D97-AF65-F5344CB8AC3E}">
        <p14:creationId xmlns:p14="http://schemas.microsoft.com/office/powerpoint/2010/main" xmlns="" val="3780686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Будьте оптимистом.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Пример </a:t>
            </a:r>
            <a:r>
              <a:rPr lang="ru-RU" sz="3200" b="1" i="1" dirty="0">
                <a:latin typeface="Book Antiqua" pitchFamily="18" charset="0"/>
              </a:rPr>
              <a:t>родителей, которые относятся к жизненным перипетиям спокойно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и </a:t>
            </a:r>
            <a:r>
              <a:rPr lang="ru-RU" sz="3200" b="1" i="1" dirty="0">
                <a:latin typeface="Book Antiqua" pitchFamily="18" charset="0"/>
              </a:rPr>
              <a:t>с юмором — лучший способ научить подростка не придавать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сиюминутным </a:t>
            </a:r>
            <a:r>
              <a:rPr lang="ru-RU" sz="3200" b="1" i="1" dirty="0">
                <a:latin typeface="Book Antiqua" pitchFamily="18" charset="0"/>
              </a:rPr>
              <a:t>проблемам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слишком </a:t>
            </a:r>
            <a:r>
              <a:rPr lang="ru-RU" sz="3200" b="1" i="1" dirty="0">
                <a:latin typeface="Book Antiqua" pitchFamily="18" charset="0"/>
              </a:rPr>
              <a:t>большое значение.</a:t>
            </a:r>
          </a:p>
        </p:txBody>
      </p:sp>
      <p:pic>
        <p:nvPicPr>
          <p:cNvPr id="15362" name="Picture 2" descr="D:\фото\школа\выпускной 2010\DSC02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22161"/>
            <a:ext cx="3275856" cy="43678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0686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фото\школа\DSC006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3" r="13712"/>
          <a:stretch/>
        </p:blipFill>
        <p:spPr bwMode="auto">
          <a:xfrm>
            <a:off x="6343002" y="3619626"/>
            <a:ext cx="2563091" cy="29989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166" y="188641"/>
            <a:ext cx="743538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ea typeface="Times New Roman"/>
              </a:rPr>
              <a:t>Полноценный сон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Book Antiqua" pitchFamily="18" charset="0"/>
              <a:ea typeface="Times New Roman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ea typeface="Times New Roman"/>
              </a:rPr>
              <a:t>и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ea typeface="Times New Roman"/>
              </a:rPr>
              <a:t>хорошее питание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Book Antiqua" pitchFamily="18" charset="0"/>
              <a:ea typeface="Times New Roman"/>
            </a:endParaRPr>
          </a:p>
          <a:p>
            <a:pPr algn="ctr"/>
            <a:r>
              <a:rPr lang="ru-RU" sz="4400" b="1" i="1" dirty="0">
                <a:solidFill>
                  <a:schemeClr val="bg1">
                    <a:lumMod val="85000"/>
                  </a:schemeClr>
                </a:solidFill>
                <a:latin typeface="Book Antiqua" pitchFamily="18" charset="0"/>
                <a:ea typeface="Times New Roman"/>
              </a:rPr>
              <a:t/>
            </a:r>
            <a:br>
              <a:rPr lang="ru-RU" sz="4400" b="1" i="1" dirty="0">
                <a:solidFill>
                  <a:schemeClr val="bg1">
                    <a:lumMod val="85000"/>
                  </a:schemeClr>
                </a:solidFill>
                <a:latin typeface="Book Antiqua" pitchFamily="18" charset="0"/>
                <a:ea typeface="Times New Roman"/>
              </a:rPr>
            </a:br>
            <a:r>
              <a:rPr lang="ru-RU" sz="4400" b="1" i="1" dirty="0">
                <a:solidFill>
                  <a:schemeClr val="bg1">
                    <a:lumMod val="85000"/>
                  </a:schemeClr>
                </a:solidFill>
                <a:latin typeface="Book Antiqua" pitchFamily="18" charset="0"/>
                <a:ea typeface="Times New Roman"/>
              </a:rPr>
              <a:t>Ваш ребенок должен знать, </a:t>
            </a:r>
            <a:r>
              <a:rPr lang="ru-RU" sz="4400" b="1" i="1" dirty="0" smtClean="0">
                <a:solidFill>
                  <a:schemeClr val="bg1">
                    <a:lumMod val="85000"/>
                  </a:schemeClr>
                </a:solidFill>
                <a:latin typeface="Book Antiqua" pitchFamily="18" charset="0"/>
                <a:ea typeface="Times New Roman"/>
              </a:rPr>
              <a:t>что сон </a:t>
            </a:r>
            <a:r>
              <a:rPr lang="ru-RU" sz="4400" b="1" i="1" dirty="0">
                <a:solidFill>
                  <a:schemeClr val="bg1">
                    <a:lumMod val="85000"/>
                  </a:schemeClr>
                </a:solidFill>
                <a:latin typeface="Book Antiqua" pitchFamily="18" charset="0"/>
                <a:ea typeface="Times New Roman"/>
              </a:rPr>
              <a:t>и нормальное питание необходимы для того, чтобы были силы со всем справляться. </a:t>
            </a:r>
          </a:p>
        </p:txBody>
      </p:sp>
    </p:spTree>
    <p:extLst>
      <p:ext uri="{BB962C8B-B14F-4D97-AF65-F5344CB8AC3E}">
        <p14:creationId xmlns:p14="http://schemas.microsoft.com/office/powerpoint/2010/main" xmlns="" val="184769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749300"/>
          </a:xfrm>
        </p:spPr>
        <p:txBody>
          <a:bodyPr/>
          <a:lstStyle/>
          <a:p>
            <a:r>
              <a:rPr lang="ru-RU" sz="4000" b="1" dirty="0">
                <a:latin typeface="Book Antiqua" pitchFamily="18" charset="0"/>
              </a:rPr>
              <a:t>Стресс и его особенности.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610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i="1" dirty="0">
                <a:latin typeface="Book Antiqua" pitchFamily="18" charset="0"/>
              </a:rPr>
              <a:t>В переводе с английского языка слово “стресс” означает “нажим, давление, напряжение”. </a:t>
            </a:r>
            <a:endParaRPr lang="ru-RU" sz="2400" b="1" i="1" dirty="0" smtClean="0">
              <a:latin typeface="Book Antiqua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400" b="1" i="1" dirty="0"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i="1" dirty="0">
                <a:latin typeface="Book Antiqua" pitchFamily="18" charset="0"/>
              </a:rPr>
              <a:t>Словарь дает следующее толкование стресса: “Совокупность защитных физиологических реакций, возникающих в организме животных и человека в ответ на воздействие различных неблагоприятных факторов (стрессоров</a:t>
            </a:r>
            <a:r>
              <a:rPr lang="ru-RU" sz="2400" b="1" i="1" dirty="0" smtClean="0">
                <a:latin typeface="Book Antiqua" pitchFamily="18" charset="0"/>
              </a:rPr>
              <a:t>)”.</a:t>
            </a:r>
          </a:p>
          <a:p>
            <a:pPr marL="0" indent="0">
              <a:lnSpc>
                <a:spcPct val="80000"/>
              </a:lnSpc>
              <a:buNone/>
            </a:pPr>
            <a:endParaRPr lang="ru-RU" sz="2400" b="1" i="1" dirty="0"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i="1" dirty="0">
                <a:latin typeface="Book Antiqua" pitchFamily="18" charset="0"/>
              </a:rPr>
              <a:t>Первым же дал определение </a:t>
            </a:r>
            <a:r>
              <a:rPr lang="ru-RU" sz="2400" b="1" i="1" dirty="0" smtClean="0">
                <a:latin typeface="Book Antiqua" pitchFamily="18" charset="0"/>
              </a:rPr>
              <a:t>стресса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i="1" dirty="0" smtClean="0">
                <a:latin typeface="Book Antiqua" pitchFamily="18" charset="0"/>
              </a:rPr>
              <a:t> </a:t>
            </a:r>
            <a:r>
              <a:rPr lang="ru-RU" sz="2400" b="1" i="1" dirty="0">
                <a:latin typeface="Book Antiqua" pitchFamily="18" charset="0"/>
              </a:rPr>
              <a:t>канадский физиолог Ганс </a:t>
            </a:r>
            <a:r>
              <a:rPr lang="ru-RU" sz="2400" b="1" i="1" dirty="0" err="1">
                <a:latin typeface="Book Antiqua" pitchFamily="18" charset="0"/>
              </a:rPr>
              <a:t>Селье</a:t>
            </a:r>
            <a:r>
              <a:rPr lang="ru-RU" sz="2400" b="1" i="1" dirty="0">
                <a:latin typeface="Book Antiqua" pitchFamily="18" charset="0"/>
              </a:rPr>
              <a:t>. </a:t>
            </a:r>
          </a:p>
          <a:p>
            <a:pPr>
              <a:lnSpc>
                <a:spcPct val="80000"/>
              </a:lnSpc>
            </a:pPr>
            <a:endParaRPr lang="ru-RU" sz="2400" b="1" i="1" dirty="0">
              <a:latin typeface="Book Antiqua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b="1" i="1" dirty="0">
              <a:latin typeface="Book Antiqua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b="1" i="1" dirty="0">
              <a:latin typeface="Book Antiqua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 b="1" i="1" dirty="0">
              <a:latin typeface="Book Antiqua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i="1" dirty="0">
                <a:latin typeface="Book Antiqua" pitchFamily="18" charset="0"/>
              </a:rPr>
              <a:t> </a:t>
            </a:r>
            <a:r>
              <a:rPr lang="ru-RU" sz="2400" b="1" i="1" dirty="0" smtClean="0">
                <a:latin typeface="Book Antiqua" pitchFamily="18" charset="0"/>
              </a:rPr>
              <a:t> Согласно </a:t>
            </a:r>
            <a:r>
              <a:rPr lang="ru-RU" sz="2400" b="1" i="1" dirty="0">
                <a:latin typeface="Book Antiqua" pitchFamily="18" charset="0"/>
              </a:rPr>
              <a:t>его определению, стресс - это все, что ведет к </a:t>
            </a:r>
            <a:r>
              <a:rPr lang="ru-RU" sz="2400" b="1" i="1" dirty="0" smtClean="0">
                <a:latin typeface="Book Antiqua" pitchFamily="18" charset="0"/>
              </a:rPr>
              <a:t>  быстрому </a:t>
            </a:r>
            <a:r>
              <a:rPr lang="ru-RU" sz="2400" b="1" i="1" dirty="0">
                <a:latin typeface="Book Antiqua" pitchFamily="18" charset="0"/>
              </a:rPr>
              <a:t>старению организма или вызывает болезни. 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016224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01002345"/>
      </p:ext>
    </p:extLst>
  </p:cSld>
  <p:clrMapOvr>
    <a:masterClrMapping/>
  </p:clrMapOvr>
  <p:transition spd="med" advClick="0" advTm="3592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фото\школа\DSC0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744" y="3175186"/>
            <a:ext cx="4932040" cy="36990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4969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Контролируйте количество сна. Следите за тем, чтобы подросток ложился спать вовремя — в этом возрасте на полноценное восстановление организма надо не менее 8–10 часов ночного сна. Недосып приводит к хронической усталости, снижению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работоспособности </a:t>
            </a:r>
          </a:p>
          <a:p>
            <a:r>
              <a:rPr lang="ru-RU" sz="3200" b="1" i="1" dirty="0" smtClean="0">
                <a:latin typeface="Book Antiqua" pitchFamily="18" charset="0"/>
              </a:rPr>
              <a:t>и </a:t>
            </a:r>
            <a:r>
              <a:rPr lang="ru-RU" sz="3200" b="1" i="1" dirty="0">
                <a:latin typeface="Book Antiqua" pitchFamily="18" charset="0"/>
              </a:rPr>
              <a:t>ухудшению адаптации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к </a:t>
            </a:r>
            <a:r>
              <a:rPr lang="ru-RU" sz="3200" b="1" i="1" dirty="0">
                <a:latin typeface="Book Antiqua" pitchFamily="18" charset="0"/>
              </a:rPr>
              <a:t>стрессам даже </a:t>
            </a:r>
            <a:endParaRPr lang="ru-RU" sz="3200" b="1" i="1" dirty="0" smtClean="0"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у </a:t>
            </a:r>
            <a:r>
              <a:rPr lang="ru-RU" sz="3200" b="1" i="1" dirty="0">
                <a:latin typeface="Book Antiqua" pitchFamily="18" charset="0"/>
              </a:rPr>
              <a:t>взрослых.</a:t>
            </a:r>
          </a:p>
        </p:txBody>
      </p:sp>
    </p:spTree>
    <p:extLst>
      <p:ext uri="{BB962C8B-B14F-4D97-AF65-F5344CB8AC3E}">
        <p14:creationId xmlns:p14="http://schemas.microsoft.com/office/powerpoint/2010/main" xmlns="" val="2608812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Мама\Мои документы\Мои рисунки\фоны\green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1"/>
            <a:ext cx="90364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Times New Roman"/>
              </a:rPr>
              <a:t>Избавление от негативных эмоций </a:t>
            </a:r>
            <a:b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Times New Roman"/>
              </a:rPr>
            </a:b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Times New Roman"/>
              </a:rPr>
              <a:t>Как помочь ребенку избавиться от постоянных негативных мыслей и ощущений, которые не дают покоя. Можно посоветовать ему завести дневник, в котором он бы описывал свои чувства, тем самым материализуя их на бумагу, освобождаясь от них и понимая то, что за ними стояло. 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DD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95513" y="188913"/>
            <a:ext cx="5256212" cy="66690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96658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ocuments and Settings\Пользователь\Рабочий стол\оформление презентаций\фоны\article.php_files\umam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2866" y="-1"/>
            <a:ext cx="1461134" cy="12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стресс\фото\edd_448x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033" y="3645024"/>
            <a:ext cx="4322671" cy="32404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67947"/>
            <a:ext cx="5598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Book Antiqua" pitchFamily="18" charset="0"/>
                <a:ea typeface="Times New Roman"/>
              </a:rPr>
              <a:t>Ставьте перед собой цели, но в пределах </a:t>
            </a:r>
            <a:r>
              <a:rPr lang="ru-RU" sz="3600" b="1" dirty="0" smtClean="0">
                <a:solidFill>
                  <a:srgbClr val="000000"/>
                </a:solidFill>
                <a:latin typeface="Book Antiqua" pitchFamily="18" charset="0"/>
                <a:ea typeface="Times New Roman"/>
              </a:rPr>
              <a:t>разумного</a:t>
            </a:r>
            <a:endParaRPr lang="en-US" sz="3600" b="1" dirty="0" smtClean="0">
              <a:solidFill>
                <a:srgbClr val="000000"/>
              </a:solidFill>
              <a:latin typeface="Book Antiqua" pitchFamily="18" charset="0"/>
              <a:ea typeface="Times New Roman"/>
            </a:endParaRPr>
          </a:p>
          <a:p>
            <a:pPr algn="ctr"/>
            <a:r>
              <a:rPr lang="ru-RU" sz="3600" dirty="0" smtClean="0">
                <a:solidFill>
                  <a:srgbClr val="000000"/>
                </a:solidFill>
                <a:latin typeface="Book Antiqua" pitchFamily="18" charset="0"/>
                <a:ea typeface="Times New Roman"/>
              </a:rPr>
              <a:t> </a:t>
            </a:r>
            <a:r>
              <a:rPr lang="ru-RU" sz="3600" i="1" dirty="0">
                <a:solidFill>
                  <a:srgbClr val="000000"/>
                </a:solidFill>
                <a:latin typeface="Book Antiqua" pitchFamily="18" charset="0"/>
                <a:ea typeface="Times New Roman"/>
              </a:rPr>
              <a:t/>
            </a:r>
            <a:br>
              <a:rPr lang="ru-RU" sz="3600" i="1" dirty="0">
                <a:solidFill>
                  <a:srgbClr val="000000"/>
                </a:solidFill>
                <a:latin typeface="Book Antiqua" pitchFamily="18" charset="0"/>
                <a:ea typeface="Times New Roman"/>
              </a:rPr>
            </a:br>
            <a:r>
              <a:rPr lang="ru-RU" sz="3600" b="1" i="1" dirty="0">
                <a:solidFill>
                  <a:srgbClr val="000000"/>
                </a:solidFill>
                <a:latin typeface="Book Antiqua" pitchFamily="18" charset="0"/>
                <a:ea typeface="Times New Roman"/>
              </a:rPr>
              <a:t>Научите вашего ребенка ставить реально достижимые цели и правильно оценивать свои силы и возможности. </a:t>
            </a:r>
          </a:p>
        </p:txBody>
      </p:sp>
    </p:spTree>
    <p:extLst>
      <p:ext uri="{BB962C8B-B14F-4D97-AF65-F5344CB8AC3E}">
        <p14:creationId xmlns:p14="http://schemas.microsoft.com/office/powerpoint/2010/main" xmlns="" val="343291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1369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Адекватно оценивайте способности и возможности ребенка. Нередко музыкальная школа или секция самому ребенку уже не интересны, они отнимают слишком много сил и не оставляет времени на действительно важные для него вещи, но у него просто не хватает смелости в этом признаться или упорства, чтобы убедить в этом членов семьи.</a:t>
            </a:r>
          </a:p>
        </p:txBody>
      </p:sp>
    </p:spTree>
    <p:extLst>
      <p:ext uri="{BB962C8B-B14F-4D97-AF65-F5344CB8AC3E}">
        <p14:creationId xmlns:p14="http://schemas.microsoft.com/office/powerpoint/2010/main" xmlns="" val="297403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Мама\Мои документы\Мои рисунки\фоны\green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D:\фото\школа\тимуровцы\DSC08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09012"/>
            <a:ext cx="3347864" cy="44638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1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Book Antiqua" pitchFamily="18" charset="0"/>
                <a:ea typeface="Times New Roman"/>
              </a:rPr>
              <a:t>Приоритеты </a:t>
            </a:r>
          </a:p>
          <a:p>
            <a:r>
              <a:rPr lang="ru-RU" sz="3600" b="1" i="1" dirty="0" smtClean="0">
                <a:effectLst/>
                <a:latin typeface="Book Antiqua" pitchFamily="18" charset="0"/>
                <a:ea typeface="Times New Roman"/>
              </a:rPr>
              <a:t>Когда день вашего ребенка представляет собой список дел и никакой свободной минуты, чтобы расслабиться и погонять мяч во дворе, научите его из всей</a:t>
            </a:r>
          </a:p>
          <a:p>
            <a:r>
              <a:rPr lang="ru-RU" sz="3600" b="1" i="1" dirty="0" smtClean="0">
                <a:effectLst/>
                <a:latin typeface="Book Antiqua" pitchFamily="18" charset="0"/>
                <a:ea typeface="Times New Roman"/>
              </a:rPr>
              <a:t> массы выделять самое </a:t>
            </a:r>
          </a:p>
          <a:p>
            <a:r>
              <a:rPr lang="ru-RU" sz="3600" b="1" i="1" dirty="0" smtClean="0">
                <a:effectLst/>
                <a:latin typeface="Book Antiqua" pitchFamily="18" charset="0"/>
                <a:ea typeface="Times New Roman"/>
              </a:rPr>
              <a:t>главное и начинать с него.</a:t>
            </a:r>
          </a:p>
          <a:p>
            <a:r>
              <a:rPr lang="ru-RU" sz="3600" b="1" i="1" dirty="0" smtClean="0">
                <a:effectLst/>
                <a:latin typeface="Book Antiqua" pitchFamily="18" charset="0"/>
                <a:ea typeface="Times New Roman"/>
              </a:rPr>
              <a:t> Иногда все-таки стоит</a:t>
            </a:r>
          </a:p>
          <a:p>
            <a:r>
              <a:rPr lang="ru-RU" sz="3600" b="1" i="1" dirty="0" smtClean="0">
                <a:effectLst/>
                <a:latin typeface="Book Antiqua" pitchFamily="18" charset="0"/>
                <a:ea typeface="Times New Roman"/>
              </a:rPr>
              <a:t> отложить назавтра то,</a:t>
            </a:r>
          </a:p>
          <a:p>
            <a:r>
              <a:rPr lang="ru-RU" sz="3600" b="1" i="1" dirty="0" smtClean="0">
                <a:effectLst/>
                <a:latin typeface="Book Antiqua" pitchFamily="18" charset="0"/>
                <a:ea typeface="Times New Roman"/>
              </a:rPr>
              <a:t> что можно сделать сегодня. </a:t>
            </a:r>
            <a:endParaRPr lang="ru-RU" sz="3600" b="1" i="1" dirty="0">
              <a:effectLst/>
              <a:latin typeface="Book Antiqua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1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Book Antiqua" pitchFamily="18" charset="0"/>
              </a:rPr>
              <a:t>Помогите подростку найти новые увлечения. Поощряйте стремление к творчеству или спорту, даже если это первые аккорды на бас-гитаре или футбол во дворе. Увлеченные любимым делом подростки реже испытывают стрессы </a:t>
            </a:r>
            <a:endParaRPr lang="ru-RU" sz="3600" b="1" i="1" dirty="0" smtClean="0">
              <a:latin typeface="Book Antiqua" pitchFamily="18" charset="0"/>
            </a:endParaRPr>
          </a:p>
          <a:p>
            <a:r>
              <a:rPr lang="ru-RU" sz="3600" b="1" i="1" dirty="0" smtClean="0">
                <a:latin typeface="Book Antiqua" pitchFamily="18" charset="0"/>
              </a:rPr>
              <a:t>и </a:t>
            </a:r>
            <a:r>
              <a:rPr lang="ru-RU" sz="3600" b="1" i="1" dirty="0">
                <a:latin typeface="Book Antiqua" pitchFamily="18" charset="0"/>
              </a:rPr>
              <a:t>с меньшей вероятностью обзаводятся вредными </a:t>
            </a:r>
            <a:endParaRPr lang="ru-RU" sz="3600" b="1" i="1" dirty="0" smtClean="0">
              <a:latin typeface="Book Antiqua" pitchFamily="18" charset="0"/>
            </a:endParaRPr>
          </a:p>
          <a:p>
            <a:r>
              <a:rPr lang="ru-RU" sz="3600" b="1" i="1" dirty="0" smtClean="0">
                <a:latin typeface="Book Antiqua" pitchFamily="18" charset="0"/>
              </a:rPr>
              <a:t>привычками</a:t>
            </a:r>
            <a:r>
              <a:rPr lang="ru-RU" sz="3600" b="1" i="1" dirty="0">
                <a:latin typeface="Book Antiqua" pitchFamily="18" charset="0"/>
              </a:rPr>
              <a:t>.</a:t>
            </a:r>
          </a:p>
        </p:txBody>
      </p:sp>
      <p:pic>
        <p:nvPicPr>
          <p:cNvPr id="12291" name="Picture 3" descr="D:\Летний лагерь\Ромашка\пионеры\DSC02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72744"/>
            <a:ext cx="2538941" cy="33852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403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:\Летний лагерь\Ромашка\другие\DSC02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3822"/>
            <a:ext cx="3779912" cy="28349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1"/>
            <a:ext cx="89644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Book Antiqua" pitchFamily="18" charset="0"/>
                <a:ea typeface="Times New Roman"/>
              </a:rPr>
              <a:t>Физические упражнения</a:t>
            </a:r>
            <a:r>
              <a:rPr lang="ru-RU" sz="3600" dirty="0">
                <a:latin typeface="Book Antiqua" pitchFamily="18" charset="0"/>
                <a:ea typeface="Times New Roman"/>
              </a:rPr>
              <a:t> </a:t>
            </a:r>
            <a:r>
              <a:rPr lang="ru-RU" sz="3600" i="1" dirty="0">
                <a:latin typeface="Book Antiqua" pitchFamily="18" charset="0"/>
                <a:ea typeface="Times New Roman"/>
              </a:rPr>
              <a:t/>
            </a:r>
            <a:br>
              <a:rPr lang="ru-RU" sz="3600" i="1" dirty="0">
                <a:latin typeface="Book Antiqua" pitchFamily="18" charset="0"/>
                <a:ea typeface="Times New Roman"/>
              </a:rPr>
            </a:br>
            <a:r>
              <a:rPr lang="ru-RU" sz="3200" b="1" i="1" dirty="0">
                <a:latin typeface="Book Antiqua" pitchFamily="18" charset="0"/>
                <a:ea typeface="Times New Roman"/>
              </a:rPr>
              <a:t>Спорт укрепляет организм ребенка, делает его более энергичным, выносливым, устойчивым к стрессам. Вы должны приучить вашего ребенка к активным видам деятельности неважно будет ли это бег плавание или просто ходьба. Пусть он выберет сам на свое усмотрение</a:t>
            </a:r>
            <a:r>
              <a:rPr lang="ru-RU" sz="3600" i="1" dirty="0">
                <a:latin typeface="Book Antiqua" pitchFamily="18" charset="0"/>
                <a:ea typeface="Times New Roman"/>
              </a:rPr>
              <a:t>. </a:t>
            </a:r>
          </a:p>
        </p:txBody>
      </p:sp>
      <p:pic>
        <p:nvPicPr>
          <p:cNvPr id="13317" name="Picture 5" descr="D:\Летний лагерь\Ромашка\7\DSC08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82" y="4043822"/>
            <a:ext cx="3845226" cy="28839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6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Летний лагерь\Ромашка\7\DSC08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24844"/>
            <a:ext cx="6444208" cy="483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105" y="409549"/>
            <a:ext cx="855335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Увеличьте физическую активность подростка. Если ребенка совсем не интересует спорт, почаще устраивайте выезд на пик</a:t>
            </a:r>
            <a:r>
              <a:rPr lang="ru-RU" sz="32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Book Antiqua" pitchFamily="18" charset="0"/>
              </a:rPr>
              <a:t>ник, встречу со старыми </a:t>
            </a:r>
            <a:r>
              <a:rPr lang="ru-RU" sz="3200" b="1" i="1" dirty="0">
                <a:latin typeface="Book Antiqua" pitchFamily="18" charset="0"/>
              </a:rPr>
              <a:t>друзьями, да</a:t>
            </a:r>
            <a:r>
              <a:rPr lang="ru-RU" sz="32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Book Antiqua" pitchFamily="18" charset="0"/>
              </a:rPr>
              <a:t>льние поездки и экскурсии. </a:t>
            </a:r>
            <a:r>
              <a:rPr lang="ru-RU" sz="3200" b="1" i="1" dirty="0">
                <a:latin typeface="Book Antiqua" pitchFamily="18" charset="0"/>
              </a:rPr>
              <a:t>Физическая </a:t>
            </a:r>
            <a:r>
              <a:rPr lang="ru-RU" sz="3200" b="1" i="1" dirty="0" smtClean="0">
                <a:latin typeface="Book Antiqua" pitchFamily="18" charset="0"/>
              </a:rPr>
              <a:t> </a:t>
            </a:r>
            <a:r>
              <a:rPr lang="ru-RU" sz="3200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Book Antiqua" pitchFamily="18" charset="0"/>
              </a:rPr>
              <a:t>нагрузка </a:t>
            </a:r>
            <a:r>
              <a:rPr lang="ru-RU" sz="32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Book Antiqua" pitchFamily="18" charset="0"/>
              </a:rPr>
              <a:t>и смена </a:t>
            </a:r>
            <a:endParaRPr lang="ru-RU" sz="3200" b="1" i="1" dirty="0" smtClean="0">
              <a:solidFill>
                <a:schemeClr val="bg1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обстановки </a:t>
            </a:r>
            <a:r>
              <a:rPr lang="ru-RU" sz="32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Book Antiqua" pitchFamily="18" charset="0"/>
              </a:rPr>
              <a:t>хорошо помогают </a:t>
            </a:r>
            <a:endParaRPr lang="ru-RU" sz="3200" b="1" i="1" dirty="0" smtClean="0">
              <a:solidFill>
                <a:schemeClr val="bg1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r>
              <a:rPr lang="ru-RU" sz="3200" b="1" i="1" dirty="0" smtClean="0">
                <a:latin typeface="Book Antiqua" pitchFamily="18" charset="0"/>
              </a:rPr>
              <a:t>бороться </a:t>
            </a:r>
            <a:r>
              <a:rPr lang="ru-RU" sz="3200" b="1" i="1" dirty="0">
                <a:latin typeface="Book Antiqua" pitchFamily="18" charset="0"/>
              </a:rPr>
              <a:t>со </a:t>
            </a:r>
            <a:r>
              <a:rPr lang="ru-RU" sz="32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Book Antiqua" pitchFamily="18" charset="0"/>
              </a:rPr>
              <a:t>стрессом.</a:t>
            </a:r>
          </a:p>
        </p:txBody>
      </p:sp>
    </p:spTree>
    <p:extLst>
      <p:ext uri="{BB962C8B-B14F-4D97-AF65-F5344CB8AC3E}">
        <p14:creationId xmlns:p14="http://schemas.microsoft.com/office/powerpoint/2010/main" xmlns="" val="2608812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Book Antiqua" pitchFamily="18" charset="0"/>
              </a:rPr>
              <a:t>Таким образом, достаточная физическая активность, любимое дело и правильно построенный режим дня позволят подростку легче перенести стрессовые ситуации, связанные со взрослением.</a:t>
            </a:r>
          </a:p>
        </p:txBody>
      </p:sp>
    </p:spTree>
    <p:extLst>
      <p:ext uri="{BB962C8B-B14F-4D97-AF65-F5344CB8AC3E}">
        <p14:creationId xmlns:p14="http://schemas.microsoft.com/office/powerpoint/2010/main" xmlns="" val="378068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Book Antiqua" pitchFamily="18" charset="0"/>
              </a:rPr>
              <a:t>Теория стресса </a:t>
            </a:r>
            <a:r>
              <a:rPr lang="ru-RU" sz="4000" b="1" dirty="0" err="1">
                <a:latin typeface="Book Antiqua" pitchFamily="18" charset="0"/>
              </a:rPr>
              <a:t>Селье</a:t>
            </a:r>
            <a:r>
              <a:rPr lang="ru-RU" sz="4000" b="1" dirty="0">
                <a:latin typeface="Book Antiqua" pitchFamily="18" charset="0"/>
              </a:rPr>
              <a:t> включает три фазы: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i="1" dirty="0">
                <a:latin typeface="Book Antiqua" pitchFamily="18" charset="0"/>
              </a:rPr>
              <a:t>Первая – фаза тревоги: осуществляется мобилизация защитных сил организма, повышающая его устойчивость. </a:t>
            </a:r>
            <a:endParaRPr lang="ru-RU" sz="2400" b="1" i="1" dirty="0" smtClean="0">
              <a:latin typeface="Book Antiqua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400" b="1" i="1" dirty="0"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i="1" dirty="0">
                <a:latin typeface="Book Antiqua" pitchFamily="18" charset="0"/>
              </a:rPr>
              <a:t>Вторая фаза – сбалансированного расходования адаптационных резервов организма – фаза стабилизации</a:t>
            </a:r>
            <a:r>
              <a:rPr lang="ru-RU" sz="2400" b="1" i="1" dirty="0" smtClean="0">
                <a:latin typeface="Book Antiqua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400" b="1" i="1" dirty="0" smtClean="0">
                <a:latin typeface="Book Antiqua" pitchFamily="18" charset="0"/>
              </a:rPr>
              <a:t> </a:t>
            </a:r>
            <a:endParaRPr lang="ru-RU" sz="2400" b="1" i="1" dirty="0"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i="1" dirty="0">
                <a:latin typeface="Book Antiqua" pitchFamily="18" charset="0"/>
              </a:rPr>
              <a:t>Третья фаза истощения, влекущая структурные изменения. </a:t>
            </a:r>
          </a:p>
          <a:p>
            <a:pPr>
              <a:lnSpc>
                <a:spcPct val="80000"/>
              </a:lnSpc>
            </a:pPr>
            <a:endParaRPr lang="ru-RU" sz="2400" b="1" i="1" dirty="0">
              <a:latin typeface="Book Antiqua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i="1" dirty="0">
                <a:latin typeface="Book Antiqua" pitchFamily="18" charset="0"/>
              </a:rPr>
              <a:t>Доказано, что стрессы являются причинами многих заболеваний: ревматического артрита, крапивницы, язвы желудка, гипертонии, хронические боли в спине, язву, астму, некоторые болезни сердца.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26301166"/>
      </p:ext>
    </p:extLst>
  </p:cSld>
  <p:clrMapOvr>
    <a:masterClrMapping/>
  </p:clrMapOvr>
  <p:transition spd="slow" advClick="0" advTm="39266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Мама\Мои документы\Мои рисунки\фоны\orange4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8023" y="476672"/>
            <a:ext cx="5167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Еще несколько советов…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539" y="1555923"/>
            <a:ext cx="8280920" cy="418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6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Признавайте и принимайте ограничения.</a:t>
            </a:r>
          </a:p>
          <a:p>
            <a:pPr indent="228600" algn="ctr">
              <a:lnSpc>
                <a:spcPct val="106000"/>
              </a:lnSpc>
              <a:spcAft>
                <a:spcPts val="0"/>
              </a:spcAft>
            </a:pPr>
            <a:endParaRPr lang="ru-RU" sz="2800" b="1" dirty="0" smtClean="0">
              <a:effectLst/>
              <a:latin typeface="Book Antiqua" pitchFamily="18" charset="0"/>
              <a:ea typeface="Times New Roman"/>
              <a:cs typeface="Times New Roman"/>
            </a:endParaRPr>
          </a:p>
          <a:p>
            <a:pPr indent="228600" algn="ctr">
              <a:lnSpc>
                <a:spcPct val="106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 </a:t>
            </a:r>
            <a:r>
              <a:rPr lang="ru-RU" sz="2800" b="1" i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Многие из нас ставят себе совершеннейшие и недостижимые цели. Но человек не может быть совершенным, поэтому часто возникает чувство несостоятельности или несоответствия вне зависимости от того, насколько хорошо мы выполнили что-либо. Ставьте достижимые цели.</a:t>
            </a:r>
            <a:endParaRPr lang="ru-RU" sz="2800" b="1" i="1" dirty="0">
              <a:latin typeface="Book Antiqu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0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Мама\Мои документы\Мои рисунки\фоны\limon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 trans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836712"/>
            <a:ext cx="8136904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Будьте положительной личностью. </a:t>
            </a:r>
          </a:p>
          <a:p>
            <a:pPr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3600" b="1" i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Избегайте критиковать других. Учитесь хвалить других за те вещи, которые Вам в них нравятся. Сосредоточьтесь на положительных качествах окружающих.</a:t>
            </a:r>
            <a:endParaRPr lang="ru-RU" sz="3600" b="1" i="1" dirty="0">
              <a:latin typeface="Book Antiqu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8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Мама\Мои документы\Мои рисунки\фоны\orange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980728"/>
            <a:ext cx="8064896" cy="3697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Учитесь терпеть и прощать.</a:t>
            </a: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endParaRPr lang="ru-RU" sz="3200" b="1" dirty="0">
              <a:latin typeface="Book Antiqua" pitchFamily="18" charset="0"/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 </a:t>
            </a:r>
            <a:r>
              <a:rPr lang="ru-RU" sz="3200" b="1" i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Нетерпимость к другим приводит к фрустрации и гневу. Попытайтесь действительно понять, что чувствуют другие люди, это поможет Вам принять их.</a:t>
            </a:r>
            <a:endParaRPr lang="ru-RU" sz="3200" b="1" i="1" dirty="0">
              <a:latin typeface="Book Antiqu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6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Мама\Мои документы\Мои рисунки\фоны\orange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280920" cy="5893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Избегайте ненужной конкуренции</a:t>
            </a:r>
            <a:r>
              <a:rPr lang="ru-RU" sz="3600" b="1" i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,</a:t>
            </a:r>
          </a:p>
          <a:p>
            <a:pPr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3600" b="1" i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 в жизни очень много ситуаций, когда мы не можем избежать конкуренции. Но слишком большое стремление к </a:t>
            </a:r>
            <a:r>
              <a:rPr lang="ru-RU" sz="3600" b="1" i="1" dirty="0" err="1" smtClean="0">
                <a:effectLst/>
                <a:latin typeface="Book Antiqua" pitchFamily="18" charset="0"/>
                <a:ea typeface="Times New Roman"/>
                <a:cs typeface="Times New Roman"/>
              </a:rPr>
              <a:t>выигрыванию</a:t>
            </a:r>
            <a:r>
              <a:rPr lang="ru-RU" sz="3600" b="1" i="1" dirty="0" smtClean="0">
                <a:effectLst/>
                <a:latin typeface="Book Antiqua" pitchFamily="18" charset="0"/>
                <a:ea typeface="Times New Roman"/>
                <a:cs typeface="Times New Roman"/>
              </a:rPr>
              <a:t> в слишком многих областях жизни создает напряжение и тревогу, делает человека излишне агрессивным.</a:t>
            </a:r>
            <a:endParaRPr lang="ru-RU" sz="3600" b="1" i="1" dirty="0">
              <a:latin typeface="Book Antiqu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9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219256" cy="850106"/>
          </a:xfrm>
        </p:spPr>
        <p:txBody>
          <a:bodyPr/>
          <a:lstStyle/>
          <a:p>
            <a:pPr marL="342900" lvl="0" indent="228600">
              <a:lnSpc>
                <a:spcPct val="108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</a:rPr>
              <a:t>Рекомендации по работе над собой:</a:t>
            </a:r>
            <a:r>
              <a:rPr lang="ru-RU" sz="3200" b="1" dirty="0" smtClean="0">
                <a:solidFill>
                  <a:srgbClr val="008000"/>
                </a:solidFill>
                <a:ea typeface="Times New Roman"/>
                <a:cs typeface="Times New Roman"/>
              </a:rPr>
              <a:t/>
            </a:r>
            <a:br>
              <a:rPr lang="ru-RU" sz="3200" b="1" dirty="0" smtClean="0">
                <a:solidFill>
                  <a:srgbClr val="008000"/>
                </a:solidFill>
                <a:ea typeface="Times New Roman"/>
                <a:cs typeface="Times New Roman"/>
              </a:rPr>
            </a:br>
            <a:endParaRPr lang="ru-RU" sz="3200" b="1" dirty="0" smtClean="0">
              <a:solidFill>
                <a:srgbClr val="008000"/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 algn="just">
              <a:lnSpc>
                <a:spcPct val="108000"/>
              </a:lnSpc>
              <a:spcAft>
                <a:spcPts val="0"/>
              </a:spcAft>
            </a:pPr>
            <a:r>
              <a:rPr lang="ru-RU" sz="1800" b="1" i="1" dirty="0" smtClean="0">
                <a:effectLst/>
                <a:latin typeface="Times New Roman"/>
                <a:ea typeface="Times New Roman"/>
                <a:cs typeface="Times New Roman"/>
              </a:rPr>
              <a:t>1. Соберитесь, умейте полностью включиться в дело, которое предстоит начать и довести его до конца.</a:t>
            </a:r>
            <a:endParaRPr lang="ru-RU" sz="1800" b="1" i="1" dirty="0"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1800" b="1" i="1" dirty="0" smtClean="0">
                <a:effectLst/>
                <a:latin typeface="Times New Roman"/>
                <a:ea typeface="Times New Roman"/>
                <a:cs typeface="Times New Roman"/>
              </a:rPr>
              <a:t>2. Выключитесь. Успокоить себя можно, переключившись на что-то интересное (кино, литературу, театр), можно думать о чем-нибудь приятном: о красивых картинах, о закате солнца, о самом счастливом и радостном дне жизни.</a:t>
            </a:r>
            <a:endParaRPr lang="ru-RU" sz="1800" b="1" i="1" dirty="0"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1800" b="1" i="1" dirty="0" smtClean="0">
                <a:effectLst/>
                <a:latin typeface="Times New Roman"/>
                <a:ea typeface="Times New Roman"/>
                <a:cs typeface="Times New Roman"/>
              </a:rPr>
              <a:t>3. Не злитесь. Большинство людей после неудачи злятся на себя и на других людей. Злость – эмоция неблагоприятная и даже вредная. Не злитесь зря и долго, писал Карнеги. Злость уносит много здоровья и счастливых минут жизни.</a:t>
            </a:r>
            <a:endParaRPr lang="ru-RU" sz="1800" b="1" i="1" dirty="0"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1800" b="1" i="1" dirty="0" smtClean="0">
                <a:effectLst/>
                <a:latin typeface="Times New Roman"/>
                <a:ea typeface="Times New Roman"/>
                <a:cs typeface="Times New Roman"/>
              </a:rPr>
              <a:t>4. На любые помехи, трудности, неудачи отвечайте мобилизацией всех своих сил, мобилизуйтесь быстро и эффективно.</a:t>
            </a:r>
            <a:endParaRPr lang="ru-RU" sz="1800" b="1" i="1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i="1" dirty="0" smtClean="0">
                <a:effectLst/>
                <a:latin typeface="Times New Roman"/>
                <a:ea typeface="Times New Roman"/>
                <a:cs typeface="Times New Roman"/>
              </a:rPr>
              <a:t>5. Именно в те моменты, когда человек, заканчивая дело, считает, что все трудности уже позади, могут возникнуть срывы.</a:t>
            </a:r>
            <a:endParaRPr lang="ru-RU" sz="1800" b="1" i="1" dirty="0">
              <a:ea typeface="Times New Roman"/>
              <a:cs typeface="Times New Roman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5876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Мама\Мои документы\Мои рисунки\фоны\orange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 trans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752" y="89624"/>
            <a:ext cx="871296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Book Antiqua" pitchFamily="18" charset="0"/>
              </a:rPr>
              <a:t>Алгоритм борьбы со стрессом у подростков</a:t>
            </a:r>
          </a:p>
          <a:p>
            <a:r>
              <a:rPr lang="ru-RU" sz="2000" b="1" i="1" dirty="0">
                <a:latin typeface="Book Antiqua" pitchFamily="18" charset="0"/>
              </a:rPr>
              <a:t>Мы не можем уберечь подростка от всех мучительных переживаний. Но мы можем утешить и научить его справляться с ними</a:t>
            </a:r>
            <a:r>
              <a:rPr lang="ru-RU" sz="2000" b="1" i="1" dirty="0" smtClean="0">
                <a:latin typeface="Book Antiqua" pitchFamily="18" charset="0"/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 smtClean="0">
                <a:latin typeface="Book Antiqua" pitchFamily="18" charset="0"/>
              </a:rPr>
              <a:t>Не </a:t>
            </a:r>
            <a:r>
              <a:rPr lang="ru-RU" sz="2000" b="1" i="1" dirty="0">
                <a:latin typeface="Book Antiqua" pitchFamily="18" charset="0"/>
              </a:rPr>
              <a:t>нервничайте сами, не паникуйте, не делайте из этого проблему. Ваше доброжелательное спокойствие убедит подростка, что «не все потеряно», «есть выход</a:t>
            </a:r>
            <a:r>
              <a:rPr lang="ru-RU" sz="2000" b="1" i="1" dirty="0" smtClean="0">
                <a:latin typeface="Book Antiqua" pitchFamily="18" charset="0"/>
              </a:rPr>
              <a:t>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 smtClean="0">
                <a:latin typeface="Book Antiqua" pitchFamily="18" charset="0"/>
              </a:rPr>
              <a:t>Не </a:t>
            </a:r>
            <a:r>
              <a:rPr lang="ru-RU" sz="2000" b="1" i="1" dirty="0">
                <a:latin typeface="Book Antiqua" pitchFamily="18" charset="0"/>
              </a:rPr>
              <a:t>возмущайтесь, если юный человек не так себя ведет (грубит, плачет, буянит). Такое поведение — не против вас, а из-за того, что он действительно страдает</a:t>
            </a:r>
            <a:r>
              <a:rPr lang="ru-RU" sz="2000" b="1" i="1" dirty="0" smtClean="0">
                <a:latin typeface="Book Antiqua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 smtClean="0">
                <a:latin typeface="Book Antiqua" pitchFamily="18" charset="0"/>
              </a:rPr>
              <a:t>Не </a:t>
            </a:r>
            <a:r>
              <a:rPr lang="ru-RU" sz="2000" b="1" i="1" dirty="0">
                <a:latin typeface="Book Antiqua" pitchFamily="18" charset="0"/>
              </a:rPr>
              <a:t>высмеивайте и не критикуйте, не торопитесь перечислять ошибки</a:t>
            </a:r>
            <a:r>
              <a:rPr lang="ru-RU" sz="2000" b="1" i="1" dirty="0" smtClean="0">
                <a:latin typeface="Book Antiqua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 smtClean="0">
                <a:latin typeface="Book Antiqua" pitchFamily="18" charset="0"/>
              </a:rPr>
              <a:t>Расспросите</a:t>
            </a:r>
            <a:r>
              <a:rPr lang="ru-RU" sz="2000" b="1" i="1" dirty="0">
                <a:latin typeface="Book Antiqua" pitchFamily="18" charset="0"/>
              </a:rPr>
              <a:t>, дайте высказаться, но не говорите: «Ну, подумаешь, не поехали... в следующий раз...».Посочувствуйте, скажите, что вы понимаете, как ему сейчас трудно. Дети, которые чувствуют поддержку и искреннее сочувствие родителей, утешаются быстрее</a:t>
            </a:r>
            <a:r>
              <a:rPr lang="ru-RU" sz="2000" b="1" i="1" dirty="0" smtClean="0">
                <a:latin typeface="Book Antiqua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 smtClean="0">
                <a:latin typeface="Book Antiqua" pitchFamily="18" charset="0"/>
              </a:rPr>
              <a:t>Ищите </a:t>
            </a:r>
            <a:r>
              <a:rPr lang="ru-RU" sz="2000" b="1" i="1" dirty="0">
                <a:latin typeface="Book Antiqua" pitchFamily="18" charset="0"/>
              </a:rPr>
              <a:t>и найдите вместе выход (другой вариант, хорошую замену, способ исправить, улучшить</a:t>
            </a:r>
            <a:r>
              <a:rPr lang="ru-RU" sz="2000" b="1" i="1" dirty="0" smtClean="0">
                <a:latin typeface="Book Antiqua" pitchFamily="18" charset="0"/>
              </a:rPr>
              <a:t>...).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 smtClean="0">
                <a:latin typeface="Book Antiqua" pitchFamily="18" charset="0"/>
              </a:rPr>
              <a:t>Наберитесь </a:t>
            </a:r>
            <a:r>
              <a:rPr lang="ru-RU" sz="2000" b="1" i="1" dirty="0">
                <a:latin typeface="Book Antiqua" pitchFamily="18" charset="0"/>
              </a:rPr>
              <a:t>терпения и просто подождите, пока он сам справится с ситуацией</a:t>
            </a:r>
            <a:r>
              <a:rPr lang="ru-RU" sz="2000" b="1" i="1" dirty="0" smtClean="0">
                <a:latin typeface="Book Antiqua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 smtClean="0">
                <a:latin typeface="Book Antiqua" pitchFamily="18" charset="0"/>
              </a:rPr>
              <a:t> </a:t>
            </a:r>
            <a:r>
              <a:rPr lang="ru-RU" sz="2000" b="1" i="1" dirty="0">
                <a:latin typeface="Book Antiqua" pitchFamily="18" charset="0"/>
              </a:rPr>
              <a:t>Покажите, как много значит он для вас.</a:t>
            </a:r>
          </a:p>
        </p:txBody>
      </p:sp>
    </p:spTree>
    <p:extLst>
      <p:ext uri="{BB962C8B-B14F-4D97-AF65-F5344CB8AC3E}">
        <p14:creationId xmlns:p14="http://schemas.microsoft.com/office/powerpoint/2010/main" xmlns="" val="7137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Мама\Мои документы\Мои рисунки\фоны\orange6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38582"/>
            <a:ext cx="57551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Book Antiqua" pitchFamily="18" charset="0"/>
              </a:rPr>
              <a:t>Обратили ли вы внимание </a:t>
            </a:r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Book Antiqua" pitchFamily="18" charset="0"/>
              </a:rPr>
              <a:t>на расцветки слайдов?..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772816"/>
            <a:ext cx="56589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Book Antiqua" pitchFamily="18" charset="0"/>
              </a:rPr>
              <a:t>Какие-то цвета нас тревожат,</a:t>
            </a:r>
          </a:p>
          <a:p>
            <a:r>
              <a:rPr lang="ru-RU" sz="2800" b="1" i="1" dirty="0" smtClean="0">
                <a:latin typeface="Book Antiqua" pitchFamily="18" charset="0"/>
              </a:rPr>
              <a:t>Другие радуют,</a:t>
            </a:r>
          </a:p>
          <a:p>
            <a:r>
              <a:rPr lang="ru-RU" sz="2800" b="1" i="1" dirty="0" smtClean="0">
                <a:latin typeface="Book Antiqua" pitchFamily="18" charset="0"/>
              </a:rPr>
              <a:t>Третьи приносят грусть,</a:t>
            </a:r>
          </a:p>
          <a:p>
            <a:r>
              <a:rPr lang="ru-RU" sz="2800" b="1" i="1" dirty="0" smtClean="0">
                <a:latin typeface="Book Antiqua" pitchFamily="18" charset="0"/>
              </a:rPr>
              <a:t>Четвертые раздражают…</a:t>
            </a:r>
            <a:endParaRPr lang="ru-RU" sz="2800" b="1" i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4005063"/>
            <a:ext cx="69236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Может стоит задуматься:</a:t>
            </a:r>
          </a:p>
          <a:p>
            <a:pPr marL="285750" indent="-285750">
              <a:buFontTx/>
              <a:buChar char="-"/>
            </a:pP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во что одеты наши дети;</a:t>
            </a: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к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акого цвета стены в комнате,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где он проводит много времени;</a:t>
            </a: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к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ак выглядит рабочий стол на его компьютере,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                     и заставка в телефоне;</a:t>
            </a:r>
          </a:p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-  в какие игры он играет, какие фильмы он смотрит…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1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Мама\Мои документы\Мои рисунки\фоны\orange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7503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Book Antiqua" pitchFamily="18" charset="0"/>
              </a:rPr>
              <a:t>Вот лишь несколько </a:t>
            </a:r>
            <a:r>
              <a:rPr lang="ru-RU" sz="3600" b="1" dirty="0" err="1" smtClean="0">
                <a:latin typeface="Book Antiqua" pitchFamily="18" charset="0"/>
              </a:rPr>
              <a:t>примеровъ</a:t>
            </a:r>
            <a:endParaRPr lang="ru-RU" sz="3600" b="1" dirty="0" smtClean="0">
              <a:latin typeface="Book Antiqua" pitchFamily="18" charset="0"/>
            </a:endParaRPr>
          </a:p>
          <a:p>
            <a:r>
              <a:rPr lang="ru-RU" sz="3600" b="1" dirty="0" smtClean="0">
                <a:latin typeface="Book Antiqua" pitchFamily="18" charset="0"/>
              </a:rPr>
              <a:t> рисунков для заставок…</a:t>
            </a:r>
            <a:endParaRPr lang="ru-RU" sz="36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6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Documents and Settings\Пользователь\Рабочий стол\оформление презентаций\картинки-заставки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1625" y="-190500"/>
            <a:ext cx="11277600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4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Documents and Settings\Пользователь\Рабочий стол\оформление презентаций\картинки-заставки\u10244_4864_edc051ada1e66832f061529defd72b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1219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85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1043608" y="4941168"/>
            <a:ext cx="7772400" cy="1627187"/>
          </a:xfrm>
        </p:spPr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  <a:latin typeface="Book Antiqua" pitchFamily="18" charset="0"/>
              </a:rPr>
              <a:t>Что вызывает стресс?</a:t>
            </a:r>
            <a:endParaRPr lang="ru-RU" sz="5400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Documents and Settings\Пользователь\Рабочий стол\оформление презентаций\картинки-заставки\512a3edf3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1053" cy="687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08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Documents and Settings\Пользователь\Рабочий стол\оформление презентаций\картинки-заставки\u10244_7079_215596_249_649_artfile_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9753601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5366" y="2223159"/>
            <a:ext cx="460574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Спасибо за внимание!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1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уха\Pictures\огненные пузырь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prstClr val="black"/>
                </a:solidFill>
                <a:latin typeface="Book Antiqua" pitchFamily="18" charset="0"/>
              </a:rPr>
              <a:t>Физиологические изменения тела. Особенно часто стресс по такой причине встречается у тех девочек и мальчиков, чье половое созревание начинается раньше обычного. Ведь подросткам бывает трудно принять «новое тело»: резкое увеличение роста, появление вторичных половых признаков, начало месячных и роста волос на теле.</a:t>
            </a:r>
          </a:p>
        </p:txBody>
      </p:sp>
    </p:spTree>
    <p:extLst>
      <p:ext uri="{BB962C8B-B14F-4D97-AF65-F5344CB8AC3E}">
        <p14:creationId xmlns:p14="http://schemas.microsoft.com/office/powerpoint/2010/main" xmlns="" val="3487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оформление презентаций\фоны\фоны для презентаций\Фон для презентации. 100 штук\My_new_fons_next 100\57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6408712" cy="369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F:\стресс\фото\176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06350"/>
            <a:ext cx="4671298" cy="31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01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07368237"/>
              </p:ext>
            </p:extLst>
          </p:nvPr>
        </p:nvGraphicFramePr>
        <p:xfrm>
          <a:off x="10234" y="-24408"/>
          <a:ext cx="9177607" cy="6882408"/>
        </p:xfrm>
        <a:graphic>
          <a:graphicData uri="http://schemas.openxmlformats.org/presentationml/2006/ole">
            <p:oleObj spid="_x0000_s2060" name="Презентация" r:id="rId3" imgW="4570541" imgH="3427323" progId="PowerPoint.Show.12">
              <p:embed/>
            </p:oleObj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5064"/>
            <a:ext cx="8748464" cy="261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4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3|8.4|5.1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6|6.5|4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ревнование">
  <a:themeElements>
    <a:clrScheme name="Соревнование 3">
      <a:dk1>
        <a:srgbClr val="2A5400"/>
      </a:dk1>
      <a:lt1>
        <a:srgbClr val="FFFFFF"/>
      </a:lt1>
      <a:dk2>
        <a:srgbClr val="4A9400"/>
      </a:dk2>
      <a:lt2>
        <a:srgbClr val="F3F2D9"/>
      </a:lt2>
      <a:accent1>
        <a:srgbClr val="99CC00"/>
      </a:accent1>
      <a:accent2>
        <a:srgbClr val="6B4A39"/>
      </a:accent2>
      <a:accent3>
        <a:srgbClr val="B1C8AA"/>
      </a:accent3>
      <a:accent4>
        <a:srgbClr val="DADADA"/>
      </a:accent4>
      <a:accent5>
        <a:srgbClr val="CAE2AA"/>
      </a:accent5>
      <a:accent6>
        <a:srgbClr val="604233"/>
      </a:accent6>
      <a:hlink>
        <a:srgbClr val="E2BC5E"/>
      </a:hlink>
      <a:folHlink>
        <a:srgbClr val="AB7F6B"/>
      </a:folHlink>
    </a:clrScheme>
    <a:fontScheme name="Соревнова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ревнование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Зелёные лист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оревнование">
  <a:themeElements>
    <a:clrScheme name="Соревнование 3">
      <a:dk1>
        <a:srgbClr val="2A5400"/>
      </a:dk1>
      <a:lt1>
        <a:srgbClr val="FFFFFF"/>
      </a:lt1>
      <a:dk2>
        <a:srgbClr val="4A9400"/>
      </a:dk2>
      <a:lt2>
        <a:srgbClr val="F3F2D9"/>
      </a:lt2>
      <a:accent1>
        <a:srgbClr val="99CC00"/>
      </a:accent1>
      <a:accent2>
        <a:srgbClr val="6B4A39"/>
      </a:accent2>
      <a:accent3>
        <a:srgbClr val="B1C8AA"/>
      </a:accent3>
      <a:accent4>
        <a:srgbClr val="DADADA"/>
      </a:accent4>
      <a:accent5>
        <a:srgbClr val="CAE2AA"/>
      </a:accent5>
      <a:accent6>
        <a:srgbClr val="604233"/>
      </a:accent6>
      <a:hlink>
        <a:srgbClr val="E2BC5E"/>
      </a:hlink>
      <a:folHlink>
        <a:srgbClr val="AB7F6B"/>
      </a:folHlink>
    </a:clrScheme>
    <a:fontScheme name="Соревнование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ревнование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1909</Words>
  <Application>Microsoft Office PowerPoint</Application>
  <PresentationFormat>Экран (4:3)</PresentationFormat>
  <Paragraphs>174</Paragraphs>
  <Slides>61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93" baseType="lpstr">
      <vt:lpstr>Тема Office</vt:lpstr>
      <vt:lpstr>Соревнование</vt:lpstr>
      <vt:lpstr>1_Соревнование</vt:lpstr>
      <vt:lpstr>Beam</vt:lpstr>
      <vt:lpstr>1_Beam</vt:lpstr>
      <vt:lpstr>2_Beam</vt:lpstr>
      <vt:lpstr>3_Beam</vt:lpstr>
      <vt:lpstr>4_Beam</vt:lpstr>
      <vt:lpstr>Tema de Office</vt:lpstr>
      <vt:lpstr>Diseño predeterminado</vt:lpstr>
      <vt:lpstr>1_Diseño predeterminado</vt:lpstr>
      <vt:lpstr>2_Diseño predeterminado</vt:lpstr>
      <vt:lpstr>3_Diseño predeterminado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Зелёные листья</vt:lpstr>
      <vt:lpstr>4_Diseño predeterminado</vt:lpstr>
      <vt:lpstr>Салют</vt:lpstr>
      <vt:lpstr>13_Тема Office</vt:lpstr>
      <vt:lpstr>14_Тема Office</vt:lpstr>
      <vt:lpstr>Оформление по умолчанию</vt:lpstr>
      <vt:lpstr>Презентация</vt:lpstr>
      <vt:lpstr>Слайд 1</vt:lpstr>
      <vt:lpstr>Слайд 2</vt:lpstr>
      <vt:lpstr>Слайд 3</vt:lpstr>
      <vt:lpstr>Стресс и его особенности. </vt:lpstr>
      <vt:lpstr>Теория стресса Селье включает три фазы: </vt:lpstr>
      <vt:lpstr>Что вызывает стресс?</vt:lpstr>
      <vt:lpstr>Слайд 7</vt:lpstr>
      <vt:lpstr>Слайд 8</vt:lpstr>
      <vt:lpstr>Слайд 9</vt:lpstr>
      <vt:lpstr>Проблемы в семье</vt:lpstr>
      <vt:lpstr>Слайд 11</vt:lpstr>
      <vt:lpstr>Слайд 12</vt:lpstr>
      <vt:lpstr>ПРИЗНАКИ СТРЕССОВОГО СОСТОЯНИЯ  У ПОДРОСТКА : </vt:lpstr>
      <vt:lpstr>ПРИЗНАКИ СТРЕССОВОГО СОСТОЯНИЯ  У ПОДРОСТКА : </vt:lpstr>
      <vt:lpstr>ПРИЗНАКИ СТРЕССОВОГО СОСТОЯНИЯ  У ПОДРОСТКА :</vt:lpstr>
      <vt:lpstr>ПРИЗНАКИ СТРЕССОВОГО СОСТОЯНИЯ  У ПОДРОСТКА :</vt:lpstr>
      <vt:lpstr>ПРИЗНАКИ СТРЕССОВОГО СОСТОЯНИЯ  У ПОДРОСТКА :</vt:lpstr>
      <vt:lpstr>ПРИЗНАКИ СТРЕССОВОГО СОСТОЯНИЯ  У ПОДРОСТКА :</vt:lpstr>
      <vt:lpstr>ПРИЗНАКИ СТРЕССОВОГО СОСТОЯНИЯ  У ПОДРОСТКА :</vt:lpstr>
      <vt:lpstr>ПРИЗНАКИ СТРЕССОВОГО СОСТОЯНИЯ  У ПОДРОСТКА :</vt:lpstr>
      <vt:lpstr>ВНЕШНИЕ ПРИЗНАКИ СТРЕССОВОГО СОСТОЯНИЯ :</vt:lpstr>
      <vt:lpstr>Слайд 22</vt:lpstr>
      <vt:lpstr>Слайд 23</vt:lpstr>
      <vt:lpstr>НЕОТЛОЖНАЯ  ДОВРАЧЕБНАЯ ПОМОЩЬ ПРИ СТРЕССОВОМ СОСТОЯНИИ </vt:lpstr>
      <vt:lpstr>Слайд 25</vt:lpstr>
      <vt:lpstr>Слайд 26</vt:lpstr>
      <vt:lpstr>Слайд 27</vt:lpstr>
      <vt:lpstr> 10 способов как помочь подростку справиться со стрессом 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Рекомендации по работе над собой: 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Company>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Файл скачан с сайта http://www.psy.5igorsk.ru</dc:creator>
  <cp:lastModifiedBy>Gogi</cp:lastModifiedBy>
  <cp:revision>39</cp:revision>
  <dcterms:created xsi:type="dcterms:W3CDTF">2010-10-15T13:05:06Z</dcterms:created>
  <dcterms:modified xsi:type="dcterms:W3CDTF">2013-02-08T09:27:36Z</dcterms:modified>
</cp:coreProperties>
</file>