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package" ContentType="application/vnd.openxmlformats-officedocument.package"/>
  <Override PartName="/ppt/slideLayouts/slideLayout10.xml" ContentType="application/vnd.openxmlformats-officedocument.presentationml.slideLayout+xml"/>
  <Default Extension="gif" ContentType="image/gif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3" r:id="rId17"/>
    <p:sldId id="272" r:id="rId18"/>
    <p:sldId id="274" r:id="rId19"/>
    <p:sldId id="276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3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_20071.package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_20072.package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_20073.package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_20074.package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1"/>
  <c:chart>
    <c:autoTitleDeleted val="1"/>
    <c:plotArea>
      <c:layout/>
      <c:lineChart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успеваемость</c:v>
                </c:pt>
              </c:strCache>
            </c:strRef>
          </c:tx>
          <c:marker>
            <c:symbol val="none"/>
          </c:marker>
          <c:dLbls>
            <c:txPr>
              <a:bodyPr/>
              <a:lstStyle/>
              <a:p>
                <a:pPr>
                  <a:defRPr lang="be-BY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Понедельник</c:v>
                </c:pt>
                <c:pt idx="1">
                  <c:v>Вторник</c:v>
                </c:pt>
                <c:pt idx="2">
                  <c:v>четверг</c:v>
                </c:pt>
                <c:pt idx="3">
                  <c:v>пятница</c:v>
                </c:pt>
                <c:pt idx="4">
                  <c:v>суббота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</c:v>
                </c:pt>
                <c:pt idx="1">
                  <c:v>3</c:v>
                </c:pt>
                <c:pt idx="2">
                  <c:v>3.5</c:v>
                </c:pt>
                <c:pt idx="3">
                  <c:v>4.5</c:v>
                </c:pt>
                <c:pt idx="4">
                  <c:v>4</c:v>
                </c:pt>
              </c:numCache>
            </c:numRef>
          </c:val>
        </c:ser>
        <c:dLbls>
          <c:showVal val="1"/>
        </c:dLbls>
        <c:marker val="1"/>
        <c:axId val="41731968"/>
        <c:axId val="41733504"/>
      </c:lineChart>
      <c:catAx>
        <c:axId val="4173196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lang="be-BY"/>
            </a:pPr>
            <a:endParaRPr lang="ru-RU"/>
          </a:p>
        </c:txPr>
        <c:crossAx val="41733504"/>
        <c:crosses val="autoZero"/>
        <c:auto val="1"/>
        <c:lblAlgn val="ctr"/>
        <c:lblOffset val="100"/>
      </c:catAx>
      <c:valAx>
        <c:axId val="41733504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 lang="be-BY"/>
            </a:pPr>
            <a:endParaRPr lang="ru-RU"/>
          </a:p>
        </c:txPr>
        <c:crossAx val="41731968"/>
        <c:crosses val="autoZero"/>
        <c:crossBetween val="between"/>
      </c:valAx>
    </c:plotArea>
    <c:legend>
      <c:legendPos val="r"/>
      <c:txPr>
        <a:bodyPr/>
        <a:lstStyle/>
        <a:p>
          <a:pPr>
            <a:defRPr lang="be-BY"/>
          </a:pPr>
          <a:endParaRPr lang="ru-RU"/>
        </a:p>
      </c:txPr>
    </c:legend>
    <c:plotVisOnly val="1"/>
    <c:dispBlanksAs val="zero"/>
  </c:chart>
  <c:txPr>
    <a:bodyPr/>
    <a:lstStyle/>
    <a:p>
      <a:pPr>
        <a:defRPr sz="1799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1"/>
  <c:chart>
    <c:autoTitleDeleted val="1"/>
    <c:plotArea>
      <c:layout>
        <c:manualLayout>
          <c:layoutTarget val="inner"/>
          <c:xMode val="edge"/>
          <c:yMode val="edge"/>
          <c:x val="0.12380364173228355"/>
          <c:y val="0.17610162401574794"/>
          <c:w val="0.56094635826771655"/>
          <c:h val="0.4672320374015746"/>
        </c:manualLayout>
      </c:layout>
      <c:lineChart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успеваемость</c:v>
                </c:pt>
              </c:strCache>
            </c:strRef>
          </c:tx>
          <c:marker>
            <c:symbol val="none"/>
          </c:marker>
          <c:cat>
            <c:strRef>
              <c:f>Лист1!$A$2:$A$6</c:f>
              <c:strCache>
                <c:ptCount val="5"/>
                <c:pt idx="0">
                  <c:v>понедельник</c:v>
                </c:pt>
                <c:pt idx="1">
                  <c:v>вторник</c:v>
                </c:pt>
                <c:pt idx="2">
                  <c:v>среда</c:v>
                </c:pt>
                <c:pt idx="3">
                  <c:v>четверг</c:v>
                </c:pt>
                <c:pt idx="4">
                  <c:v>пятница</c:v>
                </c:pt>
              </c:strCache>
            </c:strRef>
          </c:cat>
          <c:val>
            <c:numRef>
              <c:f>Лист1!$B$2:$B$6</c:f>
              <c:numCache>
                <c:formatCode>0</c:formatCode>
                <c:ptCount val="5"/>
                <c:pt idx="0">
                  <c:v>4</c:v>
                </c:pt>
                <c:pt idx="1">
                  <c:v>3</c:v>
                </c:pt>
                <c:pt idx="2" formatCode="General">
                  <c:v>2.5</c:v>
                </c:pt>
                <c:pt idx="3" formatCode="0.00">
                  <c:v>2</c:v>
                </c:pt>
                <c:pt idx="4" formatCode="General">
                  <c:v>2.5</c:v>
                </c:pt>
              </c:numCache>
            </c:numRef>
          </c:val>
        </c:ser>
        <c:marker val="1"/>
        <c:axId val="38107008"/>
        <c:axId val="38108544"/>
      </c:lineChart>
      <c:catAx>
        <c:axId val="3810700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be-BY"/>
            </a:pPr>
            <a:endParaRPr lang="ru-RU"/>
          </a:p>
        </c:txPr>
        <c:crossAx val="38108544"/>
        <c:crosses val="autoZero"/>
        <c:auto val="1"/>
        <c:lblAlgn val="ctr"/>
        <c:lblOffset val="100"/>
      </c:catAx>
      <c:valAx>
        <c:axId val="38108544"/>
        <c:scaling>
          <c:orientation val="minMax"/>
        </c:scaling>
        <c:axPos val="l"/>
        <c:majorGridlines/>
        <c:numFmt formatCode="0" sourceLinked="1"/>
        <c:tickLblPos val="nextTo"/>
        <c:txPr>
          <a:bodyPr/>
          <a:lstStyle/>
          <a:p>
            <a:pPr>
              <a:defRPr lang="be-BY"/>
            </a:pPr>
            <a:endParaRPr lang="ru-RU"/>
          </a:p>
        </c:txPr>
        <c:crossAx val="381070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wMode val="edge"/>
          <c:hMode val="edge"/>
          <c:x val="0.69724998011612183"/>
          <c:y val="0.45663248928416328"/>
          <c:w val="0.97810610037381684"/>
          <c:h val="0.54336751071583667"/>
        </c:manualLayout>
      </c:layout>
      <c:txPr>
        <a:bodyPr/>
        <a:lstStyle/>
        <a:p>
          <a:pPr>
            <a:defRPr lang="be-BY"/>
          </a:pPr>
          <a:endParaRPr lang="ru-RU"/>
        </a:p>
      </c:txPr>
    </c:legend>
    <c:plotVisOnly val="1"/>
    <c:dispBlanksAs val="zero"/>
  </c:chart>
  <c:txPr>
    <a:bodyPr/>
    <a:lstStyle/>
    <a:p>
      <a:pPr>
        <a:defRPr sz="1799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9"/>
  <c:chart>
    <c:autoTitleDeleted val="1"/>
    <c:plotArea>
      <c:layout/>
      <c:lineChart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успеваемость</c:v>
                </c:pt>
              </c:strCache>
            </c:strRef>
          </c:tx>
          <c:spPr>
            <a:ln>
              <a:solidFill>
                <a:schemeClr val="accent3">
                  <a:lumMod val="50000"/>
                </a:schemeClr>
              </a:solidFill>
            </a:ln>
          </c:spPr>
          <c:marker>
            <c:symbol val="none"/>
          </c:marker>
          <c:cat>
            <c:strRef>
              <c:f>Лист1!$A$2:$A$6</c:f>
              <c:strCache>
                <c:ptCount val="5"/>
                <c:pt idx="0">
                  <c:v>Понедельник</c:v>
                </c:pt>
                <c:pt idx="1">
                  <c:v>Вторник</c:v>
                </c:pt>
                <c:pt idx="2">
                  <c:v>четверг</c:v>
                </c:pt>
                <c:pt idx="3">
                  <c:v>пятница</c:v>
                </c:pt>
                <c:pt idx="4">
                  <c:v>суббота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</c:v>
                </c:pt>
                <c:pt idx="1">
                  <c:v>3</c:v>
                </c:pt>
                <c:pt idx="2">
                  <c:v>3.5</c:v>
                </c:pt>
                <c:pt idx="3">
                  <c:v>4.5</c:v>
                </c:pt>
                <c:pt idx="4">
                  <c:v>4</c:v>
                </c:pt>
              </c:numCache>
            </c:numRef>
          </c:val>
        </c:ser>
        <c:dropLines/>
        <c:marker val="1"/>
        <c:axId val="41839616"/>
        <c:axId val="41853696"/>
      </c:lineChart>
      <c:catAx>
        <c:axId val="41839616"/>
        <c:scaling>
          <c:orientation val="minMax"/>
        </c:scaling>
        <c:delete val="1"/>
        <c:axPos val="b"/>
        <c:tickLblPos val="nextTo"/>
        <c:crossAx val="41853696"/>
        <c:crosses val="autoZero"/>
        <c:auto val="1"/>
        <c:lblAlgn val="ctr"/>
        <c:lblOffset val="100"/>
      </c:catAx>
      <c:valAx>
        <c:axId val="41853696"/>
        <c:scaling>
          <c:orientation val="minMax"/>
        </c:scaling>
        <c:delete val="1"/>
        <c:axPos val="l"/>
        <c:majorGridlines/>
        <c:numFmt formatCode="General" sourceLinked="1"/>
        <c:tickLblPos val="nextTo"/>
        <c:crossAx val="41839616"/>
        <c:crosses val="autoZero"/>
        <c:crossBetween val="between"/>
      </c:valAx>
      <c:spPr>
        <a:gradFill rotWithShape="1">
          <a:gsLst>
            <a:gs pos="0">
              <a:schemeClr val="accent3">
                <a:tint val="98000"/>
                <a:shade val="25000"/>
                <a:satMod val="250000"/>
              </a:schemeClr>
            </a:gs>
            <a:gs pos="68000">
              <a:schemeClr val="accent3">
                <a:tint val="86000"/>
                <a:satMod val="115000"/>
              </a:schemeClr>
            </a:gs>
            <a:gs pos="100000">
              <a:schemeClr val="accent3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 w="9521" cap="flat" cmpd="sng" algn="ctr">
          <a:solidFill>
            <a:schemeClr val="accent3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shade val="9000"/>
              <a:satMod val="105000"/>
              <a:alpha val="48000"/>
            </a:schemeClr>
          </a:outerShdw>
        </a:effectLst>
      </c:spPr>
    </c:plotArea>
    <c:plotVisOnly val="1"/>
    <c:dispBlanksAs val="zero"/>
  </c:chart>
  <c:txPr>
    <a:bodyPr/>
    <a:lstStyle/>
    <a:p>
      <a:pPr>
        <a:defRPr sz="1799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9"/>
  <c:chart>
    <c:autoTitleDeleted val="1"/>
    <c:plotArea>
      <c:layout/>
      <c:lineChart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успеваемость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Лист1!$A$2:$A$6</c:f>
              <c:strCache>
                <c:ptCount val="5"/>
                <c:pt idx="0">
                  <c:v>понедельник</c:v>
                </c:pt>
                <c:pt idx="1">
                  <c:v>вторник</c:v>
                </c:pt>
                <c:pt idx="2">
                  <c:v>среда</c:v>
                </c:pt>
                <c:pt idx="3">
                  <c:v>четверг</c:v>
                </c:pt>
                <c:pt idx="4">
                  <c:v>пятница</c:v>
                </c:pt>
              </c:strCache>
            </c:strRef>
          </c:cat>
          <c:val>
            <c:numRef>
              <c:f>Лист1!$B$2:$B$6</c:f>
              <c:numCache>
                <c:formatCode>0</c:formatCode>
                <c:ptCount val="5"/>
                <c:pt idx="0">
                  <c:v>4</c:v>
                </c:pt>
                <c:pt idx="1">
                  <c:v>3</c:v>
                </c:pt>
                <c:pt idx="2" formatCode="General">
                  <c:v>2.5</c:v>
                </c:pt>
                <c:pt idx="3" formatCode="0.00">
                  <c:v>2</c:v>
                </c:pt>
                <c:pt idx="4" formatCode="General">
                  <c:v>2.5</c:v>
                </c:pt>
              </c:numCache>
            </c:numRef>
          </c:val>
        </c:ser>
        <c:dropLines/>
        <c:marker val="1"/>
        <c:axId val="41910272"/>
        <c:axId val="41911808"/>
      </c:lineChart>
      <c:catAx>
        <c:axId val="41910272"/>
        <c:scaling>
          <c:orientation val="minMax"/>
        </c:scaling>
        <c:delete val="1"/>
        <c:axPos val="b"/>
        <c:tickLblPos val="nextTo"/>
        <c:crossAx val="41911808"/>
        <c:crosses val="autoZero"/>
        <c:auto val="1"/>
        <c:lblAlgn val="ctr"/>
        <c:lblOffset val="100"/>
      </c:catAx>
      <c:valAx>
        <c:axId val="41911808"/>
        <c:scaling>
          <c:orientation val="minMax"/>
        </c:scaling>
        <c:delete val="1"/>
        <c:axPos val="l"/>
        <c:majorGridlines/>
        <c:numFmt formatCode="0" sourceLinked="1"/>
        <c:tickLblPos val="nextTo"/>
        <c:crossAx val="41910272"/>
        <c:crosses val="autoZero"/>
        <c:crossBetween val="between"/>
      </c:valAx>
      <c:spPr>
        <a:solidFill>
          <a:schemeClr val="accent5"/>
        </a:solidFill>
        <a:ln w="38098" cap="flat" cmpd="sng" algn="ctr">
          <a:solidFill>
            <a:schemeClr val="lt1"/>
          </a:solidFill>
          <a:prstDash val="solid"/>
        </a:ln>
        <a:effectLst>
          <a:outerShdw blurRad="57150" dist="38100" dir="5400000" algn="ctr" rotWithShape="0">
            <a:schemeClr val="accent5">
              <a:shade val="9000"/>
              <a:satMod val="105000"/>
              <a:alpha val="48000"/>
            </a:schemeClr>
          </a:outerShdw>
        </a:effectLst>
      </c:spPr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F43E0FB-6DEC-4978-9923-799FB3B63D3B}" type="datetimeFigureOut">
              <a:rPr lang="ru-RU"/>
              <a:pPr>
                <a:defRPr/>
              </a:pPr>
              <a:t>01.11.2013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5C0130E-F124-4712-A1C2-ED1C5C3A35C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E528A24-DEF3-40E3-B1BB-606E0AD3FD01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63B72-3AAC-4E4F-A5E2-BC216EBEED4D}" type="datetimeFigureOut">
              <a:rPr lang="ru-RU"/>
              <a:pPr>
                <a:defRPr/>
              </a:pPr>
              <a:t>01.11.2013</a:t>
            </a:fld>
            <a:endParaRPr lang="ru-RU" dirty="0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AB529-F58A-4332-AB70-D8994004383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D0D04-B3EC-4E4A-85E9-4104B10B05F5}" type="datetimeFigureOut">
              <a:rPr lang="ru-RU"/>
              <a:pPr>
                <a:defRPr/>
              </a:pPr>
              <a:t>01.11.2013</a:t>
            </a:fld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70BA1-F0A5-49CD-BA21-EFE4AA5BF03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1295F-64AD-4BDD-B738-C3A1AE78DDE5}" type="datetimeFigureOut">
              <a:rPr lang="ru-RU"/>
              <a:pPr>
                <a:defRPr/>
              </a:pPr>
              <a:t>01.11.2013</a:t>
            </a:fld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4403C-33F3-4413-A7E5-F45995ABCA5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67DE9-FDE8-4D4A-98A4-596F97278A3C}" type="datetimeFigureOut">
              <a:rPr lang="ru-RU"/>
              <a:pPr>
                <a:defRPr/>
              </a:pPr>
              <a:t>01.11.2013</a:t>
            </a:fld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04CCD-45FA-4C37-BFA0-84A7C5EB226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45097-BB90-4C26-A979-04300DF83582}" type="datetimeFigureOut">
              <a:rPr lang="ru-RU"/>
              <a:pPr>
                <a:defRPr/>
              </a:pPr>
              <a:t>01.11.2013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860A2-A861-43C8-B674-A8D6F86B0E2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6A494-C97E-4C45-94FD-5C86D00191E9}" type="datetimeFigureOut">
              <a:rPr lang="ru-RU"/>
              <a:pPr>
                <a:defRPr/>
              </a:pPr>
              <a:t>01.11.2013</a:t>
            </a:fld>
            <a:endParaRPr lang="ru-RU" dirty="0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8F49D-E351-4249-BA2F-0D5C30061D6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CDBEB3-922E-4104-BB3E-3D0BFBFA218B}" type="datetimeFigureOut">
              <a:rPr lang="ru-RU"/>
              <a:pPr>
                <a:defRPr/>
              </a:pPr>
              <a:t>01.11.2013</a:t>
            </a:fld>
            <a:endParaRPr lang="ru-RU" dirty="0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8F333-66DC-4626-A08D-34032E73564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1AF76-D749-4D54-87AA-46F7D01C6880}" type="datetimeFigureOut">
              <a:rPr lang="ru-RU"/>
              <a:pPr>
                <a:defRPr/>
              </a:pPr>
              <a:t>01.11.2013</a:t>
            </a:fld>
            <a:endParaRPr lang="ru-RU" dirty="0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B34CC-3533-442D-AFB7-8AF8929968E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B9E2F-AFDC-40B7-83CD-E597D8B953BD}" type="datetimeFigureOut">
              <a:rPr lang="ru-RU"/>
              <a:pPr>
                <a:defRPr/>
              </a:pPr>
              <a:t>01.11.2013</a:t>
            </a:fld>
            <a:endParaRPr lang="ru-RU" dirty="0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DBC86-D882-459F-A066-66315A5D82B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914DE-B29F-4C5B-A8DA-F6547A10B640}" type="datetimeFigureOut">
              <a:rPr lang="ru-RU"/>
              <a:pPr>
                <a:defRPr/>
              </a:pPr>
              <a:t>01.11.2013</a:t>
            </a:fld>
            <a:endParaRPr lang="ru-RU" dirty="0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A1A12-D473-4C30-AD5C-A9C8AB70FC3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B8806-C131-46C1-ABD3-091AB7713A8B}" type="datetimeFigureOut">
              <a:rPr lang="ru-RU"/>
              <a:pPr>
                <a:defRPr/>
              </a:pPr>
              <a:t>01.11.2013</a:t>
            </a:fld>
            <a:endParaRPr lang="ru-RU" dirty="0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AB236-5271-4C36-9891-4035DE4A9EF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98E2CF7-3DB5-497D-B60F-F6721AB3E005}" type="datetimeFigureOut">
              <a:rPr lang="ru-RU"/>
              <a:pPr>
                <a:defRPr/>
              </a:pPr>
              <a:t>01.11.2013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dirty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16E4046-5BBE-400E-A322-BB6A479F7BB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5" r:id="rId3"/>
    <p:sldLayoutId id="2147483682" r:id="rId4"/>
    <p:sldLayoutId id="2147483681" r:id="rId5"/>
    <p:sldLayoutId id="2147483680" r:id="rId6"/>
    <p:sldLayoutId id="2147483679" r:id="rId7"/>
    <p:sldLayoutId id="2147483678" r:id="rId8"/>
    <p:sldLayoutId id="2147483686" r:id="rId9"/>
    <p:sldLayoutId id="2147483677" r:id="rId10"/>
    <p:sldLayoutId id="214748367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000108"/>
            <a:ext cx="7851648" cy="1714512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Инной взгляд на систему образования</a:t>
            </a:r>
            <a:endParaRPr lang="ru-RU" dirty="0"/>
          </a:p>
        </p:txBody>
      </p:sp>
      <p:pic>
        <p:nvPicPr>
          <p:cNvPr id="5" name="Рисунок 4" descr="shfz4_clip_image0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00166" y="2857496"/>
            <a:ext cx="5929354" cy="3810000"/>
          </a:xfrm>
          <a:prstGeom prst="round2DiagRect">
            <a:avLst>
              <a:gd name="adj1" fmla="val 50000"/>
              <a:gd name="adj2" fmla="val 16000"/>
            </a:avLst>
          </a:prstGeom>
          <a:ln w="88900" cap="sq">
            <a:solidFill>
              <a:srgbClr val="FFFFFF"/>
            </a:solidFill>
            <a:miter lim="800000"/>
          </a:ln>
          <a:effectLst>
            <a:glow rad="139700">
              <a:schemeClr val="accent5">
                <a:satMod val="175000"/>
                <a:alpha val="40000"/>
              </a:schemeClr>
            </a:glow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Содержимое 2"/>
          <p:cNvSpPr>
            <a:spLocks noGrp="1"/>
          </p:cNvSpPr>
          <p:nvPr>
            <p:ph idx="1"/>
          </p:nvPr>
        </p:nvSpPr>
        <p:spPr>
          <a:xfrm>
            <a:off x="457200" y="1500188"/>
            <a:ext cx="8229600" cy="4824412"/>
          </a:xfrm>
        </p:spPr>
        <p:txBody>
          <a:bodyPr/>
          <a:lstStyle/>
          <a:p>
            <a:r>
              <a:rPr lang="ru-RU" smtClean="0"/>
              <a:t>Монолог уступает место диалогу с классом, коллективному обсуждению. Учитель добивается того, чтобы нужные, правильные и обоснованные выводы ученики сформулировали сами. </a:t>
            </a:r>
          </a:p>
          <a:p>
            <a:r>
              <a:rPr lang="ru-RU" smtClean="0"/>
              <a:t>не стремится добиться на уроках полной тишины, 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    а предпочитать «рабочий гул»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Старшие классы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лекционно-семинарская система, с последующим принятием индивидуальных зачетов по каждой теме. Лекции читаются одновременно всем параллельным классам. Контакты между лектором и слушателями, естественно, слабее, чем контакт хорошего учителя с каждым из учеников в ходе обычного урока. Тем не менее, жанр лекции оказывается более выигрышным, когда дается обобщающий или обзорный материал, где важно поддерживать цельность изложения. Лекции лучше приспособлены для демонстраций.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14375"/>
            <a:ext cx="9144000" cy="5929313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400" dirty="0" smtClean="0"/>
              <a:t>Для современных дошкольных учреждений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многофункциональность, разнотипность, свобода в выборе приоритетного направления учебно-воспитательного процесса, использовании образовательных программ.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 </a:t>
            </a:r>
            <a:r>
              <a:rPr lang="ru-RU" sz="2800" dirty="0" smtClean="0"/>
              <a:t>В соответствии с типовым положением функционируют разные виды дошкольных учреждений: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800" dirty="0" smtClean="0"/>
              <a:t> - детский сад;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800" dirty="0" smtClean="0"/>
              <a:t> - детский сад с приоритетным осуществлением одного или нескольких направлений развития детей (интеллектуального, художественно-эстетического, физического и т.п.);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800" dirty="0" smtClean="0"/>
              <a:t> - детский сад компенсирующего вида с приоритетным осуществлением квалификационной коррекции отклонений в физическом и психическом развитии воспитанников;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Учебные дни для Вузов</a:t>
            </a:r>
          </a:p>
        </p:txBody>
      </p:sp>
      <p:sp>
        <p:nvSpPr>
          <p:cNvPr id="2765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Понедельник, Вторник, Четверг, Пятница, Суббота (лекционная)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 </a:t>
            </a:r>
          </a:p>
        </p:txBody>
      </p:sp>
      <p:graphicFrame>
        <p:nvGraphicFramePr>
          <p:cNvPr id="4" name="Диаграмма 3"/>
          <p:cNvGraphicFramePr>
            <a:graphicFrameLocks/>
          </p:cNvGraphicFramePr>
          <p:nvPr/>
        </p:nvGraphicFramePr>
        <p:xfrm>
          <a:off x="1357313" y="2794000"/>
          <a:ext cx="5572125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Наши дни</a:t>
            </a:r>
          </a:p>
        </p:txBody>
      </p:sp>
      <p:sp>
        <p:nvSpPr>
          <p:cNvPr id="2867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Понедельник, Вторник, Среда, Четверг, Пятница</a:t>
            </a:r>
          </a:p>
        </p:txBody>
      </p:sp>
      <p:graphicFrame>
        <p:nvGraphicFramePr>
          <p:cNvPr id="4" name="Диаграмма 3"/>
          <p:cNvGraphicFramePr>
            <a:graphicFrameLocks/>
          </p:cNvGraphicFramePr>
          <p:nvPr/>
        </p:nvGraphicFramePr>
        <p:xfrm>
          <a:off x="1071563" y="2428875"/>
          <a:ext cx="6380162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r>
              <a:rPr lang="ru-RU" smtClean="0"/>
              <a:t>Сравнение</a:t>
            </a:r>
          </a:p>
        </p:txBody>
      </p:sp>
      <p:sp>
        <p:nvSpPr>
          <p:cNvPr id="29698" name="Текст 2"/>
          <p:cNvSpPr>
            <a:spLocks noGrp="1"/>
          </p:cNvSpPr>
          <p:nvPr>
            <p:ph type="body" idx="1"/>
          </p:nvPr>
        </p:nvSpPr>
        <p:spPr>
          <a:xfrm>
            <a:off x="457200" y="1855788"/>
            <a:ext cx="4040188" cy="658812"/>
          </a:xfrm>
        </p:spPr>
        <p:txBody>
          <a:bodyPr/>
          <a:lstStyle/>
          <a:p>
            <a:r>
              <a:rPr lang="ru-RU" smtClean="0"/>
              <a:t>НОВЫЙ</a:t>
            </a:r>
          </a:p>
        </p:txBody>
      </p:sp>
      <p:sp>
        <p:nvSpPr>
          <p:cNvPr id="29699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60550"/>
            <a:ext cx="4041775" cy="654050"/>
          </a:xfrm>
        </p:spPr>
        <p:txBody>
          <a:bodyPr/>
          <a:lstStyle/>
          <a:p>
            <a:r>
              <a:rPr lang="ru-RU" smtClean="0"/>
              <a:t>РЕАЛЬНЫЙ</a:t>
            </a: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2"/>
          </p:nvPr>
        </p:nvGraphicFramePr>
        <p:xfrm>
          <a:off x="457200" y="2514600"/>
          <a:ext cx="4040188" cy="3846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Содержимое 7"/>
          <p:cNvGraphicFramePr>
            <a:graphicFrameLocks noGrp="1"/>
          </p:cNvGraphicFramePr>
          <p:nvPr>
            <p:ph sz="quarter" idx="4"/>
          </p:nvPr>
        </p:nvGraphicFramePr>
        <p:xfrm>
          <a:off x="4645025" y="2514600"/>
          <a:ext cx="4041775" cy="3846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Graphic spid="8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819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22250" y="2060575"/>
            <a:ext cx="8526463" cy="4567238"/>
          </a:xfrm>
        </p:spPr>
      </p:pic>
      <p:sp>
        <p:nvSpPr>
          <p:cNvPr id="2" name="TextBox 1"/>
          <p:cNvSpPr txBox="1"/>
          <p:nvPr/>
        </p:nvSpPr>
        <p:spPr>
          <a:xfrm>
            <a:off x="963750" y="1117972"/>
            <a:ext cx="7784713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</a:rPr>
              <a:t>Дистанционная система </a:t>
            </a:r>
            <a:endParaRPr lang="be-BY" sz="4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Содержимое 3" descr="Image9.gif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71500" y="1000125"/>
            <a:ext cx="7929563" cy="5033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ocak_2007_25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" y="1214438"/>
            <a:ext cx="8026400" cy="516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928670"/>
            <a:ext cx="7324748" cy="17145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Спасибо за внимание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>
          <a:xfrm>
            <a:off x="785813" y="704850"/>
            <a:ext cx="7900987" cy="723900"/>
          </a:xfrm>
        </p:spPr>
        <p:txBody>
          <a:bodyPr/>
          <a:lstStyle/>
          <a:p>
            <a:r>
              <a:rPr lang="ru-RU" sz="2800" smtClean="0">
                <a:latin typeface="Segoe Print"/>
              </a:rPr>
              <a:t>По глубокому убеждению Ф.С. Шлехти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1935163"/>
            <a:ext cx="8258175" cy="438943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b="1" smtClean="0"/>
              <a:t>-</a:t>
            </a:r>
            <a:r>
              <a:rPr lang="ru-RU" smtClean="0"/>
              <a:t> те школьники, которые освоят успешно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   базовый курс школьной программы, научатся применять свои знания в знакомой ситуации и даже получат дипломы, но не будут уметь самостоятельно работать с информацией, самостоятельно приобретать знания, не смогут рассчитывать на успех в информационном обществе XXI века.</a:t>
            </a:r>
          </a:p>
          <a:p>
            <a:endParaRPr lang="ru-RU" sz="16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88"/>
            <a:ext cx="8229600" cy="3357562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ru-RU" smtClean="0"/>
              <a:t>Таким образом, выпускник современной школы, который будет жить и трудиться в грядущем тысячелетии, в постиндустриальном обществе, для того чтобы на протяжении жизни иметь возможность найти в ней свое место, должен обладать определенными качествами личности: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1214438"/>
            <a:ext cx="8372475" cy="5110162"/>
          </a:xfrm>
        </p:spPr>
        <p:txBody>
          <a:bodyPr>
            <a:normAutofit fontScale="250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ru-RU" sz="9600" dirty="0" smtClean="0"/>
              <a:t>  самостоятельно критически мыслить, уметь видеть возникающие в реальной действительности проблемы и, используя современные технологии, искать пути рационального их решения; четко осознавать, где и каким образом приобретаемые им знания могут быть применены в окружающей его действительности; быть способным генерировать новые идеи, творчески мыслить;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ru-RU" sz="9600" dirty="0" smtClean="0"/>
              <a:t>  грамотно работать с информацией (уметь собирать необходимые для решения определенной проблемы факты, анализировать их, выдвигать гипотезы решения проблем, делать необходимые обобщения, сопоставления с аналогичными или альтернативными вариантами решения, устанавливать статистические закономерности, делать аргументированные выводы, применять полученные выводы для выявления и решения новых проблем);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9600" dirty="0" smtClean="0"/>
              <a:t> 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5110162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sz="2400" smtClean="0"/>
              <a:t> гибко адаптироваться в меняющихся жизненных ситуациях, уметь самостоятельно приобретать необходимые ему знания, умело применять их на практике для решения разнообразных возникающих проблем;</a:t>
            </a:r>
          </a:p>
          <a:p>
            <a:pPr>
              <a:buFont typeface="Wingdings" pitchFamily="2" charset="2"/>
              <a:buChar char="ü"/>
            </a:pPr>
            <a:r>
              <a:rPr lang="ru-RU" sz="2400" smtClean="0"/>
              <a:t>  быть коммуникабельным, контактным в различных социальных группах, уметь работать сообща в разных областях, в различных ситуациях, легко предотвращать или уметь выходить из любых конфликтных ситуаций;</a:t>
            </a:r>
          </a:p>
          <a:p>
            <a:pPr>
              <a:buFont typeface="Wingdings" pitchFamily="2" charset="2"/>
              <a:buChar char="ü"/>
            </a:pPr>
            <a:r>
              <a:rPr lang="ru-RU" sz="2400" smtClean="0"/>
              <a:t> самостоятельно работать над развитием собственной нравственности, интеллекта, культурного уровня.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214313" y="1285875"/>
            <a:ext cx="8572500" cy="503872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mtClean="0"/>
              <a:t>                                Таким образом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 главное, стратегическое направление развития        системы образования находится в: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-решении проблемы личностно-ориентированного образования, такого образования, в котором личность ученика, студента была бы в центре внимания педагога, психолога, в котором деятельность учения – познавательная деятельность, а не преподавание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857250"/>
            <a:ext cx="8229600" cy="2500313"/>
          </a:xfrm>
        </p:spPr>
        <p:txBody>
          <a:bodyPr/>
          <a:lstStyle/>
          <a:p>
            <a:pPr>
              <a:buFontTx/>
              <a:buChar char="-"/>
            </a:pPr>
            <a:r>
              <a:rPr lang="ru-RU" smtClean="0"/>
              <a:t>была бы ведущей в тандеме учитель-ученик, чтобы традиционная парадигма образования 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    -учитель-учебник-ученик 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была решительностью заменена на новую парадигму       -ученик - учебник - учитель.</a:t>
            </a:r>
          </a:p>
        </p:txBody>
      </p:sp>
      <p:pic>
        <p:nvPicPr>
          <p:cNvPr id="20482" name="Рисунок 5" descr="397.jpe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75" y="3071813"/>
            <a:ext cx="6643688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idx="1"/>
          </p:nvPr>
        </p:nvSpPr>
        <p:spPr>
          <a:xfrm>
            <a:off x="457200" y="1935163"/>
            <a:ext cx="8472488" cy="438943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mtClean="0"/>
              <a:t>В наших школах по-прежнему главенствует традиционная схема урока:</a:t>
            </a:r>
          </a:p>
          <a:p>
            <a:r>
              <a:rPr lang="ru-RU" smtClean="0"/>
              <a:t>опрос (проверка домашних заданий) </a:t>
            </a:r>
          </a:p>
          <a:p>
            <a:r>
              <a:rPr lang="ru-RU" smtClean="0"/>
              <a:t>затем объяснение нового материала;</a:t>
            </a:r>
          </a:p>
          <a:p>
            <a:r>
              <a:rPr lang="ru-RU" smtClean="0"/>
              <a:t>изредка — контрольная работа. 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 </a:t>
            </a:r>
          </a:p>
          <a:p>
            <a:pPr>
              <a:buFont typeface="Wingdings 2" pitchFamily="18" charset="2"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5538787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Для младших классов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Вместо прямолинейной проверки домашних заданий, проводить коллективное обсуждение. Задавая дополнительные вопросы, по теме и  развитие темы, предлагая по ходу дела простенькие, но поучительные задачи, учитель дабъеться более глубокого понимания своего предмета, пробуждая к нему интерес — на такие уроки школьники и сами  будут  стремится придти подготовленными. Для проверки индивидуальных знаний учитель чаще будет прибегать к технике тестов, в том числе компьютерных, которые сами и  разрабатывают. Обычные хитрости, когда школьник вычисляет, когда его «вызовут»  не сработает   т.к  учитель основательно проверит знания каждого ученика по всей теме.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415</TotalTime>
  <Words>557</Words>
  <Application>Microsoft Office PowerPoint</Application>
  <PresentationFormat>Экран (4:3)</PresentationFormat>
  <Paragraphs>43</Paragraphs>
  <Slides>19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4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30" baseType="lpstr">
      <vt:lpstr>Constantia</vt:lpstr>
      <vt:lpstr>Arial</vt:lpstr>
      <vt:lpstr>Calibri</vt:lpstr>
      <vt:lpstr>Wingdings 2</vt:lpstr>
      <vt:lpstr>Segoe Print</vt:lpstr>
      <vt:lpstr>Wingdings</vt:lpstr>
      <vt:lpstr>Поток</vt:lpstr>
      <vt:lpstr>Поток</vt:lpstr>
      <vt:lpstr>Поток</vt:lpstr>
      <vt:lpstr>Поток</vt:lpstr>
      <vt:lpstr>Диаграмма Microsoft Excel</vt:lpstr>
      <vt:lpstr>Слайд 1</vt:lpstr>
      <vt:lpstr>По глубокому убеждению Ф.С. Шлехти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Старшие классы</vt:lpstr>
      <vt:lpstr>Слайд 12</vt:lpstr>
      <vt:lpstr>Учебные дни для Вузов</vt:lpstr>
      <vt:lpstr>Наши дни</vt:lpstr>
      <vt:lpstr>Сравнение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Инной взгляд на систему образования</dc:title>
  <dc:creator>Маша</dc:creator>
  <cp:lastModifiedBy>istoria</cp:lastModifiedBy>
  <cp:revision>42</cp:revision>
  <dcterms:created xsi:type="dcterms:W3CDTF">2011-05-14T17:05:59Z</dcterms:created>
  <dcterms:modified xsi:type="dcterms:W3CDTF">2013-11-01T09:57:40Z</dcterms:modified>
</cp:coreProperties>
</file>