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A6A6AB4-E283-4AB9-BBC9-224AC3AA3A35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B183A7F-1404-4E82-848B-C94B3766C1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A6AB4-E283-4AB9-BBC9-224AC3AA3A35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3A7F-1404-4E82-848B-C94B3766C1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A6AB4-E283-4AB9-BBC9-224AC3AA3A35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3A7F-1404-4E82-848B-C94B3766C1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A6A6AB4-E283-4AB9-BBC9-224AC3AA3A35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3A7F-1404-4E82-848B-C94B3766C1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A6A6AB4-E283-4AB9-BBC9-224AC3AA3A35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B183A7F-1404-4E82-848B-C94B3766C1AE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A6A6AB4-E283-4AB9-BBC9-224AC3AA3A35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B183A7F-1404-4E82-848B-C94B3766C1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A6A6AB4-E283-4AB9-BBC9-224AC3AA3A35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B183A7F-1404-4E82-848B-C94B3766C1A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A6AB4-E283-4AB9-BBC9-224AC3AA3A35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3A7F-1404-4E82-848B-C94B3766C1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A6A6AB4-E283-4AB9-BBC9-224AC3AA3A35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B183A7F-1404-4E82-848B-C94B3766C1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A6A6AB4-E283-4AB9-BBC9-224AC3AA3A35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B183A7F-1404-4E82-848B-C94B3766C1A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A6A6AB4-E283-4AB9-BBC9-224AC3AA3A35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B183A7F-1404-4E82-848B-C94B3766C1A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A6A6AB4-E283-4AB9-BBC9-224AC3AA3A35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B183A7F-1404-4E82-848B-C94B3766C1AE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1484784"/>
            <a:ext cx="8062912" cy="1470025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Манипуляция .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Виды манипуляции</a:t>
            </a:r>
            <a:endParaRPr lang="ru-RU" sz="4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9552" y="4653136"/>
            <a:ext cx="8062912" cy="79208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</a:rPr>
              <a:t>Выполнила: </a:t>
            </a:r>
            <a:r>
              <a:rPr lang="ru-RU" sz="1800" b="1" dirty="0" err="1" smtClean="0">
                <a:solidFill>
                  <a:schemeClr val="bg1"/>
                </a:solidFill>
              </a:rPr>
              <a:t>Шатикова</a:t>
            </a:r>
            <a:r>
              <a:rPr lang="ru-RU" sz="1800" b="1" dirty="0" smtClean="0">
                <a:solidFill>
                  <a:schemeClr val="bg1"/>
                </a:solidFill>
              </a:rPr>
              <a:t> Аксинья  ФВМ НИСПО 7 группа</a:t>
            </a:r>
            <a:endParaRPr lang="ru-RU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152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700808"/>
            <a:ext cx="770485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Что такое манипуляция человеком? </a:t>
            </a:r>
          </a:p>
          <a:p>
            <a:endParaRPr lang="ru-RU" sz="2400" b="1" dirty="0" smtClean="0"/>
          </a:p>
          <a:p>
            <a:r>
              <a:rPr lang="ru-RU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Манипуляция</a:t>
            </a:r>
            <a:r>
              <a:rPr lang="ru-RU" sz="2000" dirty="0" smtClean="0"/>
              <a:t> — это скрытый психологический прием, целью которого является заставить человека, вопреки его интересам, выполнить нужные вам действия. </a:t>
            </a:r>
          </a:p>
          <a:p>
            <a:r>
              <a:rPr lang="ru-RU" sz="2000" dirty="0" smtClean="0"/>
              <a:t>Немало важный фактор манипулирования - сделать так, что бы человек сам захотел это сделать.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019497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3567" y="2828836"/>
            <a:ext cx="76047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71158" y="692696"/>
            <a:ext cx="8229600" cy="1152128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Способы </a:t>
            </a:r>
            <a:r>
              <a:rPr lang="ru-RU" sz="3200" dirty="0"/>
              <a:t>манипулирования людьми: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393960"/>
          </a:xfrm>
        </p:spPr>
        <p:txBody>
          <a:bodyPr>
            <a:normAutofit/>
          </a:bodyPr>
          <a:lstStyle/>
          <a:p>
            <a:r>
              <a:rPr lang="ru-RU" sz="1800" b="1" dirty="0"/>
              <a:t>ЛОЖНОЕ </a:t>
            </a:r>
            <a:r>
              <a:rPr lang="ru-RU" sz="1800" b="1" dirty="0" smtClean="0"/>
              <a:t>ПЕРЕСПРАШИВАНИЕ  </a:t>
            </a:r>
            <a:r>
              <a:rPr lang="ru-RU" sz="1800" dirty="0" smtClean="0"/>
              <a:t>- </a:t>
            </a:r>
            <a:r>
              <a:rPr lang="ru-RU" sz="1600" dirty="0" smtClean="0"/>
              <a:t>Манипулятор </a:t>
            </a:r>
            <a:r>
              <a:rPr lang="ru-RU" sz="1600" dirty="0"/>
              <a:t>как будто бы в целях уяснения, переспрашивает, повторяя вами сказанное лишь в начале, далее подменяет слова и в целом смысл</a:t>
            </a:r>
            <a:r>
              <a:rPr lang="ru-RU" sz="1600" dirty="0" smtClean="0"/>
              <a:t>.</a:t>
            </a:r>
          </a:p>
          <a:p>
            <a:endParaRPr lang="ru-RU" sz="1600" dirty="0" smtClean="0"/>
          </a:p>
          <a:p>
            <a:r>
              <a:rPr lang="ru-RU" sz="1600" b="1" dirty="0"/>
              <a:t>ПОКАЗНОЕ БЕЗРАЗЛИЧИЕ И НЕВНИМАТЕЛЬНОСТЬ - </a:t>
            </a:r>
            <a:r>
              <a:rPr lang="ru-RU" sz="1600" dirty="0"/>
              <a:t>Манипулятор рассчитывает на стремления оппонента во что бы то не стало доказать свою значимость, использовать </a:t>
            </a:r>
            <a:r>
              <a:rPr lang="ru-RU" sz="1600" dirty="0" smtClean="0"/>
              <a:t>ту </a:t>
            </a:r>
            <a:r>
              <a:rPr lang="ru-RU" sz="1600" dirty="0"/>
              <a:t>информацию, которую ранее он не собирался разглашать</a:t>
            </a:r>
            <a:r>
              <a:rPr lang="ru-RU" sz="1600" dirty="0" smtClean="0"/>
              <a:t>.</a:t>
            </a:r>
          </a:p>
          <a:p>
            <a:endParaRPr lang="ru-RU" sz="1600" dirty="0" smtClean="0"/>
          </a:p>
          <a:p>
            <a:r>
              <a:rPr lang="ru-RU" sz="1600" b="1" dirty="0"/>
              <a:t>ПОСПЕШНОЕ ПЕРЕСКАКИВАНИЕ НА ДРУГУЮ </a:t>
            </a:r>
            <a:r>
              <a:rPr lang="ru-RU" sz="1600" dirty="0"/>
              <a:t>ТЕМУ-Озвучив одну тему, манипулятор стремительно переходит к другой, тем самым не давая возможности собеседнику опротестовать первую или как-то в ней </a:t>
            </a:r>
            <a:r>
              <a:rPr lang="ru-RU" sz="1600" dirty="0" smtClean="0"/>
              <a:t>усомнится.</a:t>
            </a:r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7525268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352" cy="65162"/>
          </a:xfrm>
        </p:spPr>
        <p:txBody>
          <a:bodyPr>
            <a:noAutofit/>
          </a:bodyPr>
          <a:lstStyle/>
          <a:p>
            <a:endParaRPr lang="ru-RU" sz="1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834120"/>
          </a:xfrm>
        </p:spPr>
        <p:txBody>
          <a:bodyPr>
            <a:normAutofit/>
          </a:bodyPr>
          <a:lstStyle/>
          <a:p>
            <a:r>
              <a:rPr lang="ru-RU" sz="1800" b="1" dirty="0"/>
              <a:t>ЦИТИРОВАНИЕ СЛОВ ОППОНЕНТА</a:t>
            </a:r>
            <a:r>
              <a:rPr lang="ru-RU" sz="1800" dirty="0"/>
              <a:t>-В данном случае манипулятор цитирует, причем неожиданно, слова оппонента. </a:t>
            </a:r>
            <a:endParaRPr lang="ru-RU" sz="1800" dirty="0" smtClean="0"/>
          </a:p>
          <a:p>
            <a:pPr marL="64008" indent="0">
              <a:buNone/>
            </a:pPr>
            <a:endParaRPr lang="ru-RU" sz="1800" b="1" dirty="0" smtClean="0"/>
          </a:p>
          <a:p>
            <a:r>
              <a:rPr lang="ru-RU" sz="1800" b="1" dirty="0"/>
              <a:t>ЛОЖНАЯ ВЛЮБЛЕННОСТЬ-</a:t>
            </a:r>
            <a:r>
              <a:rPr lang="ru-RU" sz="1800" dirty="0"/>
              <a:t>Очень распространенный прием манипулирования. За счет признания в любви, в почтении и уважении, можно добиться куда большего, нежели просто попросить</a:t>
            </a:r>
            <a:r>
              <a:rPr lang="ru-RU" sz="1800" dirty="0" smtClean="0"/>
              <a:t>.</a:t>
            </a:r>
          </a:p>
          <a:p>
            <a:endParaRPr lang="ru-RU" sz="1800" dirty="0" smtClean="0"/>
          </a:p>
          <a:p>
            <a:r>
              <a:rPr lang="ru-RU" sz="1800" b="1" dirty="0"/>
              <a:t>ВЫСКАЗАТЬ ПОДОЗРИТЕЛЬНОСТЬ И ВЫЗВАТЬ ОПРАВДАНИЯ- </a:t>
            </a:r>
            <a:r>
              <a:rPr lang="ru-RU" sz="1800" dirty="0"/>
              <a:t>Этот способ манипулирования используется для ослабления защитного барьера психики человека</a:t>
            </a:r>
            <a:r>
              <a:rPr lang="ru-RU" sz="1800" dirty="0" smtClean="0"/>
              <a:t>.</a:t>
            </a:r>
          </a:p>
          <a:p>
            <a:endParaRPr lang="ru-RU" sz="1800" dirty="0" smtClean="0"/>
          </a:p>
          <a:p>
            <a:r>
              <a:rPr lang="ru-RU" sz="1800" b="1" dirty="0"/>
              <a:t>ПОДАВИТЬ </a:t>
            </a:r>
            <a:r>
              <a:rPr lang="ru-RU" sz="1800" b="1" dirty="0" smtClean="0"/>
              <a:t>АВТОРИТЕТОМ-</a:t>
            </a:r>
            <a:r>
              <a:rPr lang="ru-RU" sz="1800" dirty="0" smtClean="0"/>
              <a:t>тонкость </a:t>
            </a:r>
            <a:r>
              <a:rPr lang="ru-RU" sz="1800" dirty="0"/>
              <a:t>этого способа манипуляции заключается в специфики психики человека – поклонение и </a:t>
            </a:r>
            <a:r>
              <a:rPr lang="ru-RU" sz="1800" dirty="0" smtClean="0"/>
              <a:t>слепое </a:t>
            </a:r>
            <a:r>
              <a:rPr lang="ru-RU" sz="1800" dirty="0"/>
              <a:t>доверие авторитету в какой-либо области</a:t>
            </a:r>
            <a:r>
              <a:rPr lang="ru-RU" sz="1800" dirty="0" smtClean="0"/>
              <a:t>.</a:t>
            </a:r>
          </a:p>
          <a:p>
            <a:pPr marL="64008" indent="0">
              <a:buNone/>
            </a:pPr>
            <a:endParaRPr lang="ru-RU" sz="1800" dirty="0" smtClean="0"/>
          </a:p>
          <a:p>
            <a:r>
              <a:rPr lang="ru-RU" sz="1800" b="1" dirty="0" smtClean="0"/>
              <a:t>ЛОЖНАЯ </a:t>
            </a:r>
            <a:r>
              <a:rPr lang="ru-RU" sz="1800" b="1" dirty="0"/>
              <a:t>ВЛЮБЛЕННОСТЬ- </a:t>
            </a:r>
            <a:r>
              <a:rPr lang="ru-RU" sz="1800" dirty="0"/>
              <a:t>Манипулятор как бы по секрету, чуть ли не шепотом, прикрываясь мнимой дружбой, советует манипулируемому поступить определенным образом</a:t>
            </a:r>
            <a:r>
              <a:rPr lang="ru-RU" sz="18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69999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/>
              <a:t>Способы противостояния скрытому управлению:</a:t>
            </a:r>
            <a:endParaRPr lang="ru-RU" sz="2800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39396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/>
              <a:t>Предельно внимательно вслушивайтесь в то, что вам говорят. Услышав искаженный смысл, тут же поправляйте</a:t>
            </a:r>
            <a:r>
              <a:rPr lang="ru-RU" sz="2000" dirty="0" smtClean="0"/>
              <a:t>.</a:t>
            </a:r>
          </a:p>
          <a:p>
            <a:pPr>
              <a:buFont typeface="Wingdings" pitchFamily="2" charset="2"/>
              <a:buChar char="v"/>
            </a:pPr>
            <a:endParaRPr lang="ru-RU" sz="2000" dirty="0" smtClean="0"/>
          </a:p>
          <a:p>
            <a:pPr>
              <a:buFont typeface="Wingdings" pitchFamily="2" charset="2"/>
              <a:buChar char="v"/>
            </a:pPr>
            <a:r>
              <a:rPr lang="ru-RU" sz="2000" dirty="0"/>
              <a:t>Следует внимательно относиться к услышанному и подвергать все анализу</a:t>
            </a:r>
            <a:r>
              <a:rPr lang="ru-RU" sz="2000" dirty="0" smtClean="0"/>
              <a:t>.</a:t>
            </a:r>
          </a:p>
          <a:p>
            <a:pPr>
              <a:buFont typeface="Wingdings" pitchFamily="2" charset="2"/>
              <a:buChar char="v"/>
            </a:pPr>
            <a:endParaRPr lang="ru-RU" sz="2000" dirty="0" smtClean="0"/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Не </a:t>
            </a:r>
            <a:r>
              <a:rPr lang="ru-RU" sz="2000" dirty="0"/>
              <a:t>поддаваться на провокацию</a:t>
            </a:r>
            <a:r>
              <a:rPr lang="ru-RU" sz="2000" dirty="0" smtClean="0"/>
              <a:t>.</a:t>
            </a:r>
          </a:p>
          <a:p>
            <a:pPr>
              <a:buFont typeface="Wingdings" pitchFamily="2" charset="2"/>
              <a:buChar char="v"/>
            </a:pPr>
            <a:endParaRPr lang="ru-RU" sz="2000" dirty="0" smtClean="0"/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Верьте </a:t>
            </a:r>
            <a:r>
              <a:rPr lang="ru-RU" sz="2000" dirty="0"/>
              <a:t>в себя, в свои способности, в свою индивидуальность и исключительность</a:t>
            </a:r>
            <a:r>
              <a:rPr lang="ru-RU" sz="2000" dirty="0" smtClean="0"/>
              <a:t>.</a:t>
            </a:r>
          </a:p>
          <a:p>
            <a:pPr>
              <a:buFont typeface="Wingdings" pitchFamily="2" charset="2"/>
              <a:buChar char="v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909627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45719" cy="65162"/>
          </a:xfrm>
        </p:spPr>
        <p:txBody>
          <a:bodyPr>
            <a:normAutofit fontScale="90000"/>
          </a:bodyPr>
          <a:lstStyle/>
          <a:p>
            <a:endParaRPr lang="ru-RU" sz="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229600" cy="421196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/>
              <a:t>Увеличивайте свой кругозор, развивайтесь, работайте над повышением уровня собственных знаний</a:t>
            </a:r>
            <a:r>
              <a:rPr lang="ru-RU" sz="2000" dirty="0" smtClean="0"/>
              <a:t>.</a:t>
            </a:r>
          </a:p>
          <a:p>
            <a:pPr marL="64008" indent="0">
              <a:buNone/>
            </a:pPr>
            <a:endParaRPr lang="ru-RU" sz="2000" dirty="0" smtClean="0"/>
          </a:p>
          <a:p>
            <a:pPr>
              <a:buFont typeface="Wingdings" pitchFamily="2" charset="2"/>
              <a:buChar char="v"/>
            </a:pPr>
            <a:r>
              <a:rPr lang="ru-RU" sz="2000" dirty="0"/>
              <a:t>Не стоит оправдываться, наоборот признайте свое превосходство</a:t>
            </a:r>
            <a:r>
              <a:rPr lang="ru-RU" sz="2000" dirty="0" smtClean="0"/>
              <a:t>.</a:t>
            </a:r>
          </a:p>
          <a:p>
            <a:pPr>
              <a:buFont typeface="Wingdings" pitchFamily="2" charset="2"/>
              <a:buChar char="v"/>
            </a:pPr>
            <a:endParaRPr lang="ru-RU" sz="2000" dirty="0" smtClean="0"/>
          </a:p>
          <a:p>
            <a:pPr>
              <a:buFont typeface="Wingdings" pitchFamily="2" charset="2"/>
              <a:buChar char="v"/>
            </a:pPr>
            <a:r>
              <a:rPr lang="ru-RU" sz="2000" dirty="0"/>
              <a:t>Не следует забывать, что бесплатный сыр бывает только в мышеловке, за все надо платить.</a:t>
            </a:r>
          </a:p>
          <a:p>
            <a:pPr>
              <a:buFont typeface="Wingdings" pitchFamily="2" charset="2"/>
              <a:buChar char="v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88145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229600" cy="244827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Как обезопасить от этого себя и </a:t>
            </a:r>
            <a:r>
              <a:rPr lang="ru-RU" sz="3600" b="1" dirty="0" smtClean="0"/>
              <a:t> </a:t>
            </a:r>
            <a:r>
              <a:rPr lang="ru-RU" sz="3600" b="1" dirty="0"/>
              <a:t>научиться влиять на людей </a:t>
            </a:r>
            <a:r>
              <a:rPr lang="ru-RU" sz="3600" b="1" dirty="0" smtClean="0"/>
              <a:t>незаметно?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50341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576064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«Революционная </a:t>
            </a:r>
            <a:r>
              <a:rPr lang="ru-RU" sz="2400" dirty="0">
                <a:solidFill>
                  <a:srgbClr val="FFFF00"/>
                </a:solidFill>
              </a:rPr>
              <a:t>методика </a:t>
            </a:r>
            <a:r>
              <a:rPr lang="ru-RU" sz="2400" dirty="0" smtClean="0">
                <a:solidFill>
                  <a:srgbClr val="FFFF00"/>
                </a:solidFill>
              </a:rPr>
              <a:t>соблазнения» </a:t>
            </a:r>
            <a:r>
              <a:rPr lang="ru-RU" sz="2400" dirty="0">
                <a:solidFill>
                  <a:srgbClr val="FFFF00"/>
                </a:solidFill>
              </a:rPr>
              <a:t>- Х. </a:t>
            </a:r>
            <a:r>
              <a:rPr lang="ru-RU" sz="2400" dirty="0" err="1">
                <a:solidFill>
                  <a:srgbClr val="FFFF00"/>
                </a:solidFill>
              </a:rPr>
              <a:t>Фексеус</a:t>
            </a:r>
            <a:r>
              <a:rPr lang="ru-RU" sz="2400" dirty="0" smtClean="0">
                <a:solidFill>
                  <a:srgbClr val="FFFF00"/>
                </a:solidFill>
              </a:rPr>
              <a:t>..</a:t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>
                <a:solidFill>
                  <a:srgbClr val="FFFF00"/>
                </a:solidFill>
              </a:rPr>
              <a:t/>
            </a:r>
            <a:br>
              <a:rPr lang="ru-RU" sz="2400" dirty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«Психология манипуляции» </a:t>
            </a:r>
            <a:r>
              <a:rPr lang="ru-RU" sz="2400" dirty="0">
                <a:solidFill>
                  <a:srgbClr val="FFFF00"/>
                </a:solidFill>
              </a:rPr>
              <a:t>- Е. Доценко</a:t>
            </a:r>
            <a:r>
              <a:rPr lang="ru-RU" sz="2400" dirty="0" smtClean="0">
                <a:solidFill>
                  <a:srgbClr val="FFFF00"/>
                </a:solidFill>
              </a:rPr>
              <a:t>.</a:t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>
                <a:solidFill>
                  <a:srgbClr val="FFFF00"/>
                </a:solidFill>
              </a:rPr>
              <a:t/>
            </a:r>
            <a:br>
              <a:rPr lang="ru-RU" sz="2400" dirty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«Пропаганда </a:t>
            </a:r>
            <a:r>
              <a:rPr lang="ru-RU" sz="2400" dirty="0">
                <a:solidFill>
                  <a:srgbClr val="FFFF00"/>
                </a:solidFill>
              </a:rPr>
              <a:t>и </a:t>
            </a:r>
            <a:r>
              <a:rPr lang="ru-RU" sz="2400" dirty="0" smtClean="0">
                <a:solidFill>
                  <a:srgbClr val="FFFF00"/>
                </a:solidFill>
              </a:rPr>
              <a:t>внушение» </a:t>
            </a:r>
            <a:r>
              <a:rPr lang="ru-RU" sz="2400" dirty="0">
                <a:solidFill>
                  <a:srgbClr val="FFFF00"/>
                </a:solidFill>
              </a:rPr>
              <a:t>- Г. </a:t>
            </a:r>
            <a:r>
              <a:rPr lang="ru-RU" sz="2400" dirty="0" err="1" smtClean="0">
                <a:solidFill>
                  <a:srgbClr val="FFFF00"/>
                </a:solidFill>
              </a:rPr>
              <a:t>Джоуэтт</a:t>
            </a:r>
            <a:r>
              <a:rPr lang="ru-RU" sz="2400" dirty="0" smtClean="0">
                <a:solidFill>
                  <a:srgbClr val="FFFF00"/>
                </a:solidFill>
              </a:rPr>
              <a:t/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>
                <a:solidFill>
                  <a:srgbClr val="FFFF00"/>
                </a:solidFill>
              </a:rPr>
              <a:t/>
            </a:r>
            <a:br>
              <a:rPr lang="ru-RU" sz="2400" dirty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«Манипуляции </a:t>
            </a:r>
            <a:r>
              <a:rPr lang="ru-RU" sz="2400" dirty="0">
                <a:solidFill>
                  <a:srgbClr val="FFFF00"/>
                </a:solidFill>
              </a:rPr>
              <a:t>массами и </a:t>
            </a:r>
            <a:r>
              <a:rPr lang="ru-RU" sz="2400" dirty="0" smtClean="0">
                <a:solidFill>
                  <a:srgbClr val="FFFF00"/>
                </a:solidFill>
              </a:rPr>
              <a:t>психоанализ» </a:t>
            </a:r>
            <a:r>
              <a:rPr lang="ru-RU" sz="2400" dirty="0">
                <a:solidFill>
                  <a:srgbClr val="FFFF00"/>
                </a:solidFill>
              </a:rPr>
              <a:t>- С. А. </a:t>
            </a:r>
            <a:r>
              <a:rPr lang="ru-RU" sz="2400" dirty="0" err="1">
                <a:solidFill>
                  <a:srgbClr val="FFFF00"/>
                </a:solidFill>
              </a:rPr>
              <a:t>Зелин</a:t>
            </a:r>
            <a:r>
              <a:rPr lang="ru-RU" sz="2400" dirty="0" smtClean="0">
                <a:solidFill>
                  <a:srgbClr val="FFFF00"/>
                </a:solidFill>
              </a:rPr>
              <a:t>..</a:t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>
                <a:solidFill>
                  <a:srgbClr val="FFFF00"/>
                </a:solidFill>
              </a:rPr>
              <a:t/>
            </a:r>
            <a:br>
              <a:rPr lang="ru-RU" sz="2400" dirty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«Манипуляторы сознанием» </a:t>
            </a:r>
            <a:r>
              <a:rPr lang="ru-RU" sz="2400" dirty="0">
                <a:solidFill>
                  <a:srgbClr val="FFFF00"/>
                </a:solidFill>
              </a:rPr>
              <a:t>- Г. </a:t>
            </a:r>
            <a:r>
              <a:rPr lang="ru-RU" sz="2400" dirty="0" smtClean="0">
                <a:solidFill>
                  <a:srgbClr val="FFFF00"/>
                </a:solidFill>
              </a:rPr>
              <a:t>Шиллер.</a:t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>
                <a:solidFill>
                  <a:srgbClr val="FFFF00"/>
                </a:solidFill>
              </a:rPr>
              <a:t/>
            </a:r>
            <a:br>
              <a:rPr lang="ru-RU" sz="2400" dirty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«Искусство </a:t>
            </a:r>
            <a:r>
              <a:rPr lang="ru-RU" sz="2400" dirty="0">
                <a:solidFill>
                  <a:srgbClr val="FFFF00"/>
                </a:solidFill>
              </a:rPr>
              <a:t>манипуляции. Как незаметно </a:t>
            </a:r>
            <a:r>
              <a:rPr lang="ru-RU" sz="2400" dirty="0" smtClean="0">
                <a:solidFill>
                  <a:srgbClr val="FFFF00"/>
                </a:solidFill>
              </a:rPr>
              <a:t>управлять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smtClean="0">
                <a:solidFill>
                  <a:srgbClr val="FFFF00"/>
                </a:solidFill>
              </a:rPr>
              <a:t>незаметно людьми».</a:t>
            </a:r>
            <a:br>
              <a:rPr lang="ru-RU" sz="2400" dirty="0" smtClean="0">
                <a:solidFill>
                  <a:srgbClr val="FFFF00"/>
                </a:solidFill>
              </a:rPr>
            </a:br>
            <a:endParaRPr lang="ru-RU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053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Спасибо за внимание…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719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57</TotalTime>
  <Words>356</Words>
  <Application>Microsoft Office PowerPoint</Application>
  <PresentationFormat>Экран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Яркая</vt:lpstr>
      <vt:lpstr>Манипуляция . Виды манипуляции</vt:lpstr>
      <vt:lpstr>Презентация PowerPoint</vt:lpstr>
      <vt:lpstr>  Способы манипулирования людьми: </vt:lpstr>
      <vt:lpstr>Презентация PowerPoint</vt:lpstr>
      <vt:lpstr>Способы противостояния скрытому управлению:</vt:lpstr>
      <vt:lpstr>Презентация PowerPoint</vt:lpstr>
      <vt:lpstr>Как обезопасить от этого себя и  научиться влиять на людей незаметно?</vt:lpstr>
      <vt:lpstr>«Революционная методика соблазнения» - Х. Фексеус..  «Психология манипуляции» - Е. Доценко.  «Пропаганда и внушение» - Г. Джоуэтт  «Манипуляции массами и психоанализ» - С. А. Зелин..  «Манипуляторы сознанием» - Г. Шиллер.  «Искусство манипуляции. Как незаметно управлять незаметно людьми». </vt:lpstr>
      <vt:lpstr>Спасибо за внимание…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Манипуляция . Виды манипуляции</dc:title>
  <dc:creator>(Олечка)</dc:creator>
  <cp:lastModifiedBy>(Олечка)</cp:lastModifiedBy>
  <cp:revision>6</cp:revision>
  <dcterms:created xsi:type="dcterms:W3CDTF">2013-12-16T20:52:30Z</dcterms:created>
  <dcterms:modified xsi:type="dcterms:W3CDTF">2013-12-16T21:50:10Z</dcterms:modified>
</cp:coreProperties>
</file>