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3AE983-380B-4AF6-894D-F490CAF54DB7}" type="doc">
      <dgm:prSet loTypeId="urn:microsoft.com/office/officeart/2005/8/layout/cycle7" loCatId="cycle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3959F4-025F-4A7E-80CB-40BE897BC510}">
      <dgm:prSet phldrT="[Текст]" custT="1"/>
      <dgm:spPr/>
      <dgm:t>
        <a:bodyPr/>
        <a:lstStyle/>
        <a:p>
          <a:r>
            <a:rPr lang="ru-RU" sz="1800" b="1" dirty="0" smtClean="0">
              <a:latin typeface="Georgia" pitchFamily="18" charset="0"/>
            </a:rPr>
            <a:t>ДИРЕКТОР</a:t>
          </a:r>
          <a:endParaRPr lang="ru-RU" sz="1800" b="1" dirty="0">
            <a:latin typeface="Georgia" pitchFamily="18" charset="0"/>
          </a:endParaRPr>
        </a:p>
      </dgm:t>
    </dgm:pt>
    <dgm:pt modelId="{B8EBA7F8-321F-48A0-8993-02B10B010B67}" type="parTrans" cxnId="{CACBCF88-CBCD-4F14-8DC5-5B0426CF74CE}">
      <dgm:prSet/>
      <dgm:spPr/>
      <dgm:t>
        <a:bodyPr/>
        <a:lstStyle/>
        <a:p>
          <a:endParaRPr lang="ru-RU"/>
        </a:p>
      </dgm:t>
    </dgm:pt>
    <dgm:pt modelId="{6A31941E-76AB-40F6-969F-BE892A70CF73}" type="sibTrans" cxnId="{CACBCF88-CBCD-4F14-8DC5-5B0426CF74CE}">
      <dgm:prSet/>
      <dgm:spPr/>
      <dgm:t>
        <a:bodyPr/>
        <a:lstStyle/>
        <a:p>
          <a:endParaRPr lang="ru-RU"/>
        </a:p>
      </dgm:t>
    </dgm:pt>
    <dgm:pt modelId="{179A92AA-8934-4000-853F-E671B7E2F841}">
      <dgm:prSet phldrT="[Текст]" custT="1"/>
      <dgm:spPr/>
      <dgm:t>
        <a:bodyPr/>
        <a:lstStyle/>
        <a:p>
          <a:r>
            <a:rPr lang="ru-RU" sz="1800" b="1" dirty="0" smtClean="0">
              <a:latin typeface="Georgia" pitchFamily="18" charset="0"/>
            </a:rPr>
            <a:t>САМОУПРАВЛЕНИЕ УЧАЩИХСЯ</a:t>
          </a:r>
          <a:endParaRPr lang="ru-RU" sz="1800" b="1" dirty="0">
            <a:latin typeface="Georgia" pitchFamily="18" charset="0"/>
          </a:endParaRPr>
        </a:p>
      </dgm:t>
    </dgm:pt>
    <dgm:pt modelId="{277F3B93-FA34-47E5-9F83-262555787931}" type="parTrans" cxnId="{88CB6E64-0906-4934-B277-7D5EC1A1B1E9}">
      <dgm:prSet/>
      <dgm:spPr/>
      <dgm:t>
        <a:bodyPr/>
        <a:lstStyle/>
        <a:p>
          <a:endParaRPr lang="ru-RU"/>
        </a:p>
      </dgm:t>
    </dgm:pt>
    <dgm:pt modelId="{387AA42C-02F8-4A4F-AEC5-D35DBC531D9E}" type="sibTrans" cxnId="{88CB6E64-0906-4934-B277-7D5EC1A1B1E9}">
      <dgm:prSet/>
      <dgm:spPr/>
      <dgm:t>
        <a:bodyPr/>
        <a:lstStyle/>
        <a:p>
          <a:endParaRPr lang="ru-RU"/>
        </a:p>
      </dgm:t>
    </dgm:pt>
    <dgm:pt modelId="{A23D2501-610D-46CE-99AB-763CA55A7894}">
      <dgm:prSet phldrT="[Текст]" custT="1"/>
      <dgm:spPr/>
      <dgm:t>
        <a:bodyPr/>
        <a:lstStyle/>
        <a:p>
          <a:r>
            <a:rPr lang="ru-RU" sz="1800" b="1" dirty="0" smtClean="0">
              <a:latin typeface="Georgia" pitchFamily="18" charset="0"/>
            </a:rPr>
            <a:t>АДМИНИСТРАЦИЯ</a:t>
          </a:r>
          <a:endParaRPr lang="ru-RU" sz="1800" b="1" dirty="0">
            <a:latin typeface="Georgia" pitchFamily="18" charset="0"/>
          </a:endParaRPr>
        </a:p>
      </dgm:t>
    </dgm:pt>
    <dgm:pt modelId="{DBD1B0E3-7FB7-4337-BA3A-5F35548A82A7}" type="parTrans" cxnId="{758E2102-387B-4D3E-958D-C7E301B6EB2F}">
      <dgm:prSet/>
      <dgm:spPr/>
      <dgm:t>
        <a:bodyPr/>
        <a:lstStyle/>
        <a:p>
          <a:endParaRPr lang="ru-RU"/>
        </a:p>
      </dgm:t>
    </dgm:pt>
    <dgm:pt modelId="{226EBFF6-A2FC-4502-94F6-4D0D4011F415}" type="sibTrans" cxnId="{758E2102-387B-4D3E-958D-C7E301B6EB2F}">
      <dgm:prSet/>
      <dgm:spPr/>
      <dgm:t>
        <a:bodyPr/>
        <a:lstStyle/>
        <a:p>
          <a:endParaRPr lang="ru-RU"/>
        </a:p>
      </dgm:t>
    </dgm:pt>
    <dgm:pt modelId="{F4F37DEC-AD8B-4217-9DF3-8A12D705D8E7}" type="pres">
      <dgm:prSet presAssocID="{E23AE983-380B-4AF6-894D-F490CAF54D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7989C8-9F9D-46E6-9DCE-0CA54AE71882}" type="pres">
      <dgm:prSet presAssocID="{193959F4-025F-4A7E-80CB-40BE897BC510}" presName="node" presStyleLbl="node1" presStyleIdx="0" presStyleCnt="3" custRadScaleRad="84227" custRadScaleInc="37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F16A5A-7CFB-4B1F-8CB7-D3CB28213E9A}" type="pres">
      <dgm:prSet presAssocID="{6A31941E-76AB-40F6-969F-BE892A70CF73}" presName="sibTrans" presStyleLbl="sibTrans2D1" presStyleIdx="0" presStyleCnt="3" custScaleX="78415" custLinFactNeighborX="3721" custLinFactNeighborY="-13078"/>
      <dgm:spPr/>
      <dgm:t>
        <a:bodyPr/>
        <a:lstStyle/>
        <a:p>
          <a:endParaRPr lang="ru-RU"/>
        </a:p>
      </dgm:t>
    </dgm:pt>
    <dgm:pt modelId="{81C5056E-3311-475C-BCCC-4A6170DA7F29}" type="pres">
      <dgm:prSet presAssocID="{6A31941E-76AB-40F6-969F-BE892A70CF7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A86D0916-CE34-4A48-8BDD-C534753A5793}" type="pres">
      <dgm:prSet presAssocID="{179A92AA-8934-4000-853F-E671B7E2F841}" presName="node" presStyleLbl="node1" presStyleIdx="1" presStyleCnt="3" custScaleX="151101" custRadScaleRad="121692" custRadScaleInc="-317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D16F1C-3032-497C-9008-BAEA4A3465D0}" type="pres">
      <dgm:prSet presAssocID="{387AA42C-02F8-4A4F-AEC5-D35DBC531D9E}" presName="sibTrans" presStyleLbl="sibTrans2D1" presStyleIdx="1" presStyleCnt="3"/>
      <dgm:spPr/>
      <dgm:t>
        <a:bodyPr/>
        <a:lstStyle/>
        <a:p>
          <a:endParaRPr lang="ru-RU"/>
        </a:p>
      </dgm:t>
    </dgm:pt>
    <dgm:pt modelId="{9FDDAC65-2613-4606-AD38-9A9A29232E9D}" type="pres">
      <dgm:prSet presAssocID="{387AA42C-02F8-4A4F-AEC5-D35DBC531D9E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78AEFC74-DB42-4EB8-8347-296D3A40C189}" type="pres">
      <dgm:prSet presAssocID="{A23D2501-610D-46CE-99AB-763CA55A7894}" presName="node" presStyleLbl="node1" presStyleIdx="2" presStyleCnt="3" custScaleX="141640" custRadScaleRad="119366" custRadScaleInc="34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C55491-4FB5-4ACF-B733-319012944A52}" type="pres">
      <dgm:prSet presAssocID="{226EBFF6-A2FC-4502-94F6-4D0D4011F415}" presName="sibTrans" presStyleLbl="sibTrans2D1" presStyleIdx="2" presStyleCnt="3" custScaleX="71807"/>
      <dgm:spPr/>
      <dgm:t>
        <a:bodyPr/>
        <a:lstStyle/>
        <a:p>
          <a:endParaRPr lang="ru-RU"/>
        </a:p>
      </dgm:t>
    </dgm:pt>
    <dgm:pt modelId="{E82DBB65-7B6F-4C3E-B308-E63E9FD93F2E}" type="pres">
      <dgm:prSet presAssocID="{226EBFF6-A2FC-4502-94F6-4D0D4011F415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8403329B-168C-4EBE-96CD-3285844C57AF}" type="presOf" srcId="{387AA42C-02F8-4A4F-AEC5-D35DBC531D9E}" destId="{9FDDAC65-2613-4606-AD38-9A9A29232E9D}" srcOrd="1" destOrd="0" presId="urn:microsoft.com/office/officeart/2005/8/layout/cycle7"/>
    <dgm:cxn modelId="{0A026138-0F85-4DAD-84C2-1FADF37BCAFD}" type="presOf" srcId="{179A92AA-8934-4000-853F-E671B7E2F841}" destId="{A86D0916-CE34-4A48-8BDD-C534753A5793}" srcOrd="0" destOrd="0" presId="urn:microsoft.com/office/officeart/2005/8/layout/cycle7"/>
    <dgm:cxn modelId="{EF56B07A-8B5D-4685-BF27-A64EC06DAF4E}" type="presOf" srcId="{A23D2501-610D-46CE-99AB-763CA55A7894}" destId="{78AEFC74-DB42-4EB8-8347-296D3A40C189}" srcOrd="0" destOrd="0" presId="urn:microsoft.com/office/officeart/2005/8/layout/cycle7"/>
    <dgm:cxn modelId="{E06E6160-899F-49A8-A774-7B1266E75855}" type="presOf" srcId="{387AA42C-02F8-4A4F-AEC5-D35DBC531D9E}" destId="{17D16F1C-3032-497C-9008-BAEA4A3465D0}" srcOrd="0" destOrd="0" presId="urn:microsoft.com/office/officeart/2005/8/layout/cycle7"/>
    <dgm:cxn modelId="{C07D11B8-DB95-4952-9778-18A1FEC3E369}" type="presOf" srcId="{6A31941E-76AB-40F6-969F-BE892A70CF73}" destId="{81C5056E-3311-475C-BCCC-4A6170DA7F29}" srcOrd="1" destOrd="0" presId="urn:microsoft.com/office/officeart/2005/8/layout/cycle7"/>
    <dgm:cxn modelId="{ADEFB349-076A-4839-BB27-7EFEF7EF9228}" type="presOf" srcId="{E23AE983-380B-4AF6-894D-F490CAF54DB7}" destId="{F4F37DEC-AD8B-4217-9DF3-8A12D705D8E7}" srcOrd="0" destOrd="0" presId="urn:microsoft.com/office/officeart/2005/8/layout/cycle7"/>
    <dgm:cxn modelId="{07710AF8-7E18-4A2F-ACFD-64A73ADAF59F}" type="presOf" srcId="{226EBFF6-A2FC-4502-94F6-4D0D4011F415}" destId="{E82DBB65-7B6F-4C3E-B308-E63E9FD93F2E}" srcOrd="1" destOrd="0" presId="urn:microsoft.com/office/officeart/2005/8/layout/cycle7"/>
    <dgm:cxn modelId="{02F166BE-A3AD-4787-95F9-C89E5B9D9D50}" type="presOf" srcId="{193959F4-025F-4A7E-80CB-40BE897BC510}" destId="{037989C8-9F9D-46E6-9DCE-0CA54AE71882}" srcOrd="0" destOrd="0" presId="urn:microsoft.com/office/officeart/2005/8/layout/cycle7"/>
    <dgm:cxn modelId="{88CB6E64-0906-4934-B277-7D5EC1A1B1E9}" srcId="{E23AE983-380B-4AF6-894D-F490CAF54DB7}" destId="{179A92AA-8934-4000-853F-E671B7E2F841}" srcOrd="1" destOrd="0" parTransId="{277F3B93-FA34-47E5-9F83-262555787931}" sibTransId="{387AA42C-02F8-4A4F-AEC5-D35DBC531D9E}"/>
    <dgm:cxn modelId="{CACBCF88-CBCD-4F14-8DC5-5B0426CF74CE}" srcId="{E23AE983-380B-4AF6-894D-F490CAF54DB7}" destId="{193959F4-025F-4A7E-80CB-40BE897BC510}" srcOrd="0" destOrd="0" parTransId="{B8EBA7F8-321F-48A0-8993-02B10B010B67}" sibTransId="{6A31941E-76AB-40F6-969F-BE892A70CF73}"/>
    <dgm:cxn modelId="{8A6E7828-15BC-4DCD-A476-9BB7EADDC0DB}" type="presOf" srcId="{6A31941E-76AB-40F6-969F-BE892A70CF73}" destId="{E9F16A5A-7CFB-4B1F-8CB7-D3CB28213E9A}" srcOrd="0" destOrd="0" presId="urn:microsoft.com/office/officeart/2005/8/layout/cycle7"/>
    <dgm:cxn modelId="{758E2102-387B-4D3E-958D-C7E301B6EB2F}" srcId="{E23AE983-380B-4AF6-894D-F490CAF54DB7}" destId="{A23D2501-610D-46CE-99AB-763CA55A7894}" srcOrd="2" destOrd="0" parTransId="{DBD1B0E3-7FB7-4337-BA3A-5F35548A82A7}" sibTransId="{226EBFF6-A2FC-4502-94F6-4D0D4011F415}"/>
    <dgm:cxn modelId="{C34BF115-1BAE-49BD-8CE6-A101F6E048AB}" type="presOf" srcId="{226EBFF6-A2FC-4502-94F6-4D0D4011F415}" destId="{68C55491-4FB5-4ACF-B733-319012944A52}" srcOrd="0" destOrd="0" presId="urn:microsoft.com/office/officeart/2005/8/layout/cycle7"/>
    <dgm:cxn modelId="{543B88CB-5178-420C-8227-A19583FD56FB}" type="presParOf" srcId="{F4F37DEC-AD8B-4217-9DF3-8A12D705D8E7}" destId="{037989C8-9F9D-46E6-9DCE-0CA54AE71882}" srcOrd="0" destOrd="0" presId="urn:microsoft.com/office/officeart/2005/8/layout/cycle7"/>
    <dgm:cxn modelId="{8A2DD61A-57D6-4B81-B750-776264A55AE3}" type="presParOf" srcId="{F4F37DEC-AD8B-4217-9DF3-8A12D705D8E7}" destId="{E9F16A5A-7CFB-4B1F-8CB7-D3CB28213E9A}" srcOrd="1" destOrd="0" presId="urn:microsoft.com/office/officeart/2005/8/layout/cycle7"/>
    <dgm:cxn modelId="{AD66DDAA-C0DE-4F45-81A4-2A4F98484D95}" type="presParOf" srcId="{E9F16A5A-7CFB-4B1F-8CB7-D3CB28213E9A}" destId="{81C5056E-3311-475C-BCCC-4A6170DA7F29}" srcOrd="0" destOrd="0" presId="urn:microsoft.com/office/officeart/2005/8/layout/cycle7"/>
    <dgm:cxn modelId="{17771F5B-A1EF-44F5-8956-693AE8E86082}" type="presParOf" srcId="{F4F37DEC-AD8B-4217-9DF3-8A12D705D8E7}" destId="{A86D0916-CE34-4A48-8BDD-C534753A5793}" srcOrd="2" destOrd="0" presId="urn:microsoft.com/office/officeart/2005/8/layout/cycle7"/>
    <dgm:cxn modelId="{61DAD267-FBC9-47D2-B6DD-318400ECD850}" type="presParOf" srcId="{F4F37DEC-AD8B-4217-9DF3-8A12D705D8E7}" destId="{17D16F1C-3032-497C-9008-BAEA4A3465D0}" srcOrd="3" destOrd="0" presId="urn:microsoft.com/office/officeart/2005/8/layout/cycle7"/>
    <dgm:cxn modelId="{D7016D56-689F-409E-AB84-E49CA7E0347C}" type="presParOf" srcId="{17D16F1C-3032-497C-9008-BAEA4A3465D0}" destId="{9FDDAC65-2613-4606-AD38-9A9A29232E9D}" srcOrd="0" destOrd="0" presId="urn:microsoft.com/office/officeart/2005/8/layout/cycle7"/>
    <dgm:cxn modelId="{78360B28-1AFB-420F-89C5-A45E3300E07E}" type="presParOf" srcId="{F4F37DEC-AD8B-4217-9DF3-8A12D705D8E7}" destId="{78AEFC74-DB42-4EB8-8347-296D3A40C189}" srcOrd="4" destOrd="0" presId="urn:microsoft.com/office/officeart/2005/8/layout/cycle7"/>
    <dgm:cxn modelId="{7BF6C14E-4ECD-4D63-9F1E-D172D0CD85B7}" type="presParOf" srcId="{F4F37DEC-AD8B-4217-9DF3-8A12D705D8E7}" destId="{68C55491-4FB5-4ACF-B733-319012944A52}" srcOrd="5" destOrd="0" presId="urn:microsoft.com/office/officeart/2005/8/layout/cycle7"/>
    <dgm:cxn modelId="{01B9AA59-C92C-487B-93BA-118BECEC59B6}" type="presParOf" srcId="{68C55491-4FB5-4ACF-B733-319012944A52}" destId="{E82DBB65-7B6F-4C3E-B308-E63E9FD93F2E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08C836-170D-46AB-A46B-6AED23B35B93}" type="doc">
      <dgm:prSet loTypeId="urn:microsoft.com/office/officeart/2005/8/layout/vList6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7AE844-4345-42D8-AA11-845162FF71A1}">
      <dgm:prSet phldrT="[Текст]" custT="1"/>
      <dgm:spPr/>
      <dgm:t>
        <a:bodyPr/>
        <a:lstStyle/>
        <a:p>
          <a:r>
            <a:rPr lang="ru-RU" sz="2400" b="1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Очная</a:t>
          </a:r>
        </a:p>
        <a:p>
          <a:r>
            <a:rPr lang="ru-RU" sz="1400" b="1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после 9-го класса – 2 года 10 месяцев (10 месяцев – практика и диплом);</a:t>
          </a:r>
        </a:p>
        <a:p>
          <a:r>
            <a:rPr lang="ru-RU" sz="1400" b="1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после 11-го класса – 1 год 10 месяцев (10 месяцев – практика и диплом)</a:t>
          </a:r>
        </a:p>
        <a:p>
          <a:r>
            <a:rPr lang="ru-RU" sz="1400" b="1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Итог: сдача </a:t>
          </a:r>
          <a:r>
            <a:rPr lang="ru-RU" sz="1400" b="1" cap="none" spc="0" dirty="0" err="1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госэкзамена</a:t>
          </a:r>
          <a:r>
            <a:rPr lang="ru-RU" sz="1400" b="1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, защита дипломного проекта</a:t>
          </a:r>
          <a:endParaRPr lang="ru-RU" sz="1400" b="1" cap="none" spc="0" dirty="0">
            <a:ln w="11430"/>
            <a:solidFill>
              <a:sysClr val="windowText" lastClr="000000"/>
            </a:soli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Georgia" pitchFamily="18" charset="0"/>
          </a:endParaRPr>
        </a:p>
      </dgm:t>
    </dgm:pt>
    <dgm:pt modelId="{A974FFB5-C9B2-4B6E-8A61-717D3CF9C3A0}" type="parTrans" cxnId="{AB3D929A-8886-4AC9-AD0A-E3E43D3CD21F}">
      <dgm:prSet/>
      <dgm:spPr/>
      <dgm:t>
        <a:bodyPr/>
        <a:lstStyle/>
        <a:p>
          <a:endParaRPr lang="ru-RU"/>
        </a:p>
      </dgm:t>
    </dgm:pt>
    <dgm:pt modelId="{34DDD3DF-754B-4365-A960-7760148DD566}" type="sibTrans" cxnId="{AB3D929A-8886-4AC9-AD0A-E3E43D3CD21F}">
      <dgm:prSet/>
      <dgm:spPr/>
      <dgm:t>
        <a:bodyPr/>
        <a:lstStyle/>
        <a:p>
          <a:endParaRPr lang="ru-RU"/>
        </a:p>
      </dgm:t>
    </dgm:pt>
    <dgm:pt modelId="{8C123AD7-2267-4648-8F02-38BCF9DBD724}">
      <dgm:prSet phldrT="[Текст]"/>
      <dgm:spPr/>
      <dgm:t>
        <a:bodyPr/>
        <a:lstStyle/>
        <a:p>
          <a:r>
            <a:rPr lang="ru-RU" b="1" dirty="0" smtClean="0">
              <a:latin typeface="Georgia" pitchFamily="18" charset="0"/>
            </a:rPr>
            <a:t>Приоритет отдается выпускникам базовых и средних школ</a:t>
          </a:r>
          <a:endParaRPr lang="ru-RU" b="1" dirty="0">
            <a:latin typeface="Georgia" pitchFamily="18" charset="0"/>
          </a:endParaRPr>
        </a:p>
      </dgm:t>
    </dgm:pt>
    <dgm:pt modelId="{3D99EE6F-00A6-406D-B6E7-93EC919462CF}" type="parTrans" cxnId="{EFDD9FC0-0B34-47D2-9877-6EF189EBA59A}">
      <dgm:prSet/>
      <dgm:spPr/>
      <dgm:t>
        <a:bodyPr/>
        <a:lstStyle/>
        <a:p>
          <a:endParaRPr lang="ru-RU"/>
        </a:p>
      </dgm:t>
    </dgm:pt>
    <dgm:pt modelId="{20ECD6C1-0841-488F-A9F3-400BC80B5BAB}" type="sibTrans" cxnId="{EFDD9FC0-0B34-47D2-9877-6EF189EBA59A}">
      <dgm:prSet/>
      <dgm:spPr/>
      <dgm:t>
        <a:bodyPr/>
        <a:lstStyle/>
        <a:p>
          <a:endParaRPr lang="ru-RU"/>
        </a:p>
      </dgm:t>
    </dgm:pt>
    <dgm:pt modelId="{E9F6156A-BBB6-42D1-A26E-EB968BD4749F}">
      <dgm:prSet phldrT="[Текст]"/>
      <dgm:spPr/>
      <dgm:t>
        <a:bodyPr/>
        <a:lstStyle/>
        <a:p>
          <a:r>
            <a:rPr lang="ru-RU" b="1" dirty="0" smtClean="0">
              <a:latin typeface="Georgia" pitchFamily="18" charset="0"/>
            </a:rPr>
            <a:t>Соотношение лекций и практических занятий 1: 3</a:t>
          </a:r>
          <a:endParaRPr lang="ru-RU" b="1" dirty="0">
            <a:latin typeface="Georgia" pitchFamily="18" charset="0"/>
          </a:endParaRPr>
        </a:p>
      </dgm:t>
    </dgm:pt>
    <dgm:pt modelId="{2BD2E6F2-21AA-4CC0-BAD8-E11568CEC26F}" type="parTrans" cxnId="{C276ECAB-7C8A-45F0-A838-D5E59DE0B2F0}">
      <dgm:prSet/>
      <dgm:spPr/>
      <dgm:t>
        <a:bodyPr/>
        <a:lstStyle/>
        <a:p>
          <a:endParaRPr lang="ru-RU"/>
        </a:p>
      </dgm:t>
    </dgm:pt>
    <dgm:pt modelId="{70169BE0-6A9D-48F3-A101-344548DB58BF}" type="sibTrans" cxnId="{C276ECAB-7C8A-45F0-A838-D5E59DE0B2F0}">
      <dgm:prSet/>
      <dgm:spPr/>
      <dgm:t>
        <a:bodyPr/>
        <a:lstStyle/>
        <a:p>
          <a:endParaRPr lang="ru-RU"/>
        </a:p>
      </dgm:t>
    </dgm:pt>
    <dgm:pt modelId="{66ECB407-4C25-4589-A49A-0280374AC651}">
      <dgm:prSet phldrT="[Текст]" custT="1"/>
      <dgm:spPr/>
      <dgm:t>
        <a:bodyPr/>
        <a:lstStyle/>
        <a:p>
          <a:r>
            <a:rPr lang="ru-RU" sz="2400" b="1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Заочная</a:t>
          </a:r>
        </a:p>
        <a:p>
          <a:r>
            <a:rPr lang="ru-RU" sz="1600" b="1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после 11-го класса – 2 год 10 месяцев (10 месяцев – практика и диплом)</a:t>
          </a:r>
        </a:p>
        <a:p>
          <a:r>
            <a:rPr lang="ru-RU" sz="1600" b="1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Итог:  защита дипломного проекта</a:t>
          </a:r>
        </a:p>
        <a:p>
          <a:endParaRPr lang="ru-RU" sz="1900" b="1" cap="none" spc="0" dirty="0">
            <a:ln w="11430"/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Georgia" pitchFamily="18" charset="0"/>
          </a:endParaRPr>
        </a:p>
      </dgm:t>
    </dgm:pt>
    <dgm:pt modelId="{9E4F332F-4295-409B-903F-43030D5A6B42}" type="parTrans" cxnId="{F8F0F60A-8882-42FF-A0BA-0B5D33302BD0}">
      <dgm:prSet/>
      <dgm:spPr/>
      <dgm:t>
        <a:bodyPr/>
        <a:lstStyle/>
        <a:p>
          <a:endParaRPr lang="ru-RU"/>
        </a:p>
      </dgm:t>
    </dgm:pt>
    <dgm:pt modelId="{4D04D16D-CD5D-4C97-A7B9-16C9DC9552C3}" type="sibTrans" cxnId="{F8F0F60A-8882-42FF-A0BA-0B5D33302BD0}">
      <dgm:prSet/>
      <dgm:spPr/>
      <dgm:t>
        <a:bodyPr/>
        <a:lstStyle/>
        <a:p>
          <a:endParaRPr lang="ru-RU"/>
        </a:p>
      </dgm:t>
    </dgm:pt>
    <dgm:pt modelId="{78747A9A-CF88-4158-88DF-A921E2BE1EF8}">
      <dgm:prSet phldrT="[Текст]"/>
      <dgm:spPr/>
      <dgm:t>
        <a:bodyPr/>
        <a:lstStyle/>
        <a:p>
          <a:r>
            <a:rPr lang="ru-RU" b="1" dirty="0" smtClean="0">
              <a:latin typeface="Georgia" pitchFamily="18" charset="0"/>
            </a:rPr>
            <a:t>Приоритет отдается работающим по данному направлению, имеющих необходимость повышения квалификации </a:t>
          </a:r>
          <a:endParaRPr lang="ru-RU" b="1" dirty="0">
            <a:latin typeface="Georgia" pitchFamily="18" charset="0"/>
          </a:endParaRPr>
        </a:p>
      </dgm:t>
    </dgm:pt>
    <dgm:pt modelId="{B34B1876-7F04-46EF-9505-180834D1515E}" type="parTrans" cxnId="{6F194741-5F8B-41E6-B6BD-8F088C5E4E1D}">
      <dgm:prSet/>
      <dgm:spPr/>
      <dgm:t>
        <a:bodyPr/>
        <a:lstStyle/>
        <a:p>
          <a:endParaRPr lang="ru-RU"/>
        </a:p>
      </dgm:t>
    </dgm:pt>
    <dgm:pt modelId="{9D216869-1A1E-4FAB-A002-C08407626018}" type="sibTrans" cxnId="{6F194741-5F8B-41E6-B6BD-8F088C5E4E1D}">
      <dgm:prSet/>
      <dgm:spPr/>
      <dgm:t>
        <a:bodyPr/>
        <a:lstStyle/>
        <a:p>
          <a:endParaRPr lang="ru-RU"/>
        </a:p>
      </dgm:t>
    </dgm:pt>
    <dgm:pt modelId="{B3397B13-9429-4127-B167-EAF00E3A5A69}">
      <dgm:prSet phldrT="[Текст]"/>
      <dgm:spPr/>
      <dgm:t>
        <a:bodyPr/>
        <a:lstStyle/>
        <a:p>
          <a:r>
            <a:rPr lang="ru-RU" b="1" dirty="0" smtClean="0">
              <a:latin typeface="Georgia" pitchFamily="18" charset="0"/>
            </a:rPr>
            <a:t>Соотношение лекций и практических занятий 2: 3</a:t>
          </a:r>
          <a:endParaRPr lang="ru-RU" b="1" dirty="0">
            <a:latin typeface="Georgia" pitchFamily="18" charset="0"/>
          </a:endParaRPr>
        </a:p>
      </dgm:t>
    </dgm:pt>
    <dgm:pt modelId="{528E8BC4-3DAB-4873-935A-7B1A0F37D22F}" type="parTrans" cxnId="{625F2EAA-92E0-40FE-9548-A254E1464EC4}">
      <dgm:prSet/>
      <dgm:spPr/>
      <dgm:t>
        <a:bodyPr/>
        <a:lstStyle/>
        <a:p>
          <a:endParaRPr lang="ru-RU"/>
        </a:p>
      </dgm:t>
    </dgm:pt>
    <dgm:pt modelId="{6EDDA90C-3D6C-4BEB-AB7F-5960074547FC}" type="sibTrans" cxnId="{625F2EAA-92E0-40FE-9548-A254E1464EC4}">
      <dgm:prSet/>
      <dgm:spPr/>
      <dgm:t>
        <a:bodyPr/>
        <a:lstStyle/>
        <a:p>
          <a:endParaRPr lang="ru-RU"/>
        </a:p>
      </dgm:t>
    </dgm:pt>
    <dgm:pt modelId="{D638DFB6-A80F-4E6C-8BFE-659BFAA351D0}">
      <dgm:prSet phldrT="[Текст]"/>
      <dgm:spPr/>
      <dgm:t>
        <a:bodyPr/>
        <a:lstStyle/>
        <a:p>
          <a:endParaRPr lang="ru-RU" b="1" dirty="0">
            <a:latin typeface="Georgia" pitchFamily="18" charset="0"/>
          </a:endParaRPr>
        </a:p>
      </dgm:t>
    </dgm:pt>
    <dgm:pt modelId="{EFE38C2B-DF68-4363-88A9-C8CBCE5E6A6F}" type="parTrans" cxnId="{1B475BE8-2F11-446E-AD86-B8981CE05C49}">
      <dgm:prSet/>
      <dgm:spPr/>
    </dgm:pt>
    <dgm:pt modelId="{8CA067A6-474A-4514-949A-3DFA9460823E}" type="sibTrans" cxnId="{1B475BE8-2F11-446E-AD86-B8981CE05C49}">
      <dgm:prSet/>
      <dgm:spPr/>
    </dgm:pt>
    <dgm:pt modelId="{D845F533-25E9-4F8C-9CE1-64A1298BD095}">
      <dgm:prSet phldrT="[Текст]"/>
      <dgm:spPr/>
      <dgm:t>
        <a:bodyPr/>
        <a:lstStyle/>
        <a:p>
          <a:endParaRPr lang="ru-RU" b="1" dirty="0">
            <a:latin typeface="Georgia" pitchFamily="18" charset="0"/>
          </a:endParaRPr>
        </a:p>
      </dgm:t>
    </dgm:pt>
    <dgm:pt modelId="{4F13F309-6850-48B1-B557-E2B444268082}" type="parTrans" cxnId="{7985AB06-9A82-48D6-AEE0-1D3BB695A88C}">
      <dgm:prSet/>
      <dgm:spPr/>
    </dgm:pt>
    <dgm:pt modelId="{6F381FA0-98BB-4A3B-B1F2-DC059FB07287}" type="sibTrans" cxnId="{7985AB06-9A82-48D6-AEE0-1D3BB695A88C}">
      <dgm:prSet/>
      <dgm:spPr/>
    </dgm:pt>
    <dgm:pt modelId="{3EC72A8F-0F33-42B0-83FA-CDC667ED35FC}">
      <dgm:prSet phldrT="[Текст]"/>
      <dgm:spPr/>
      <dgm:t>
        <a:bodyPr/>
        <a:lstStyle/>
        <a:p>
          <a:endParaRPr lang="ru-RU" dirty="0">
            <a:latin typeface="Georgia" pitchFamily="18" charset="0"/>
          </a:endParaRPr>
        </a:p>
      </dgm:t>
    </dgm:pt>
    <dgm:pt modelId="{12B07351-DFF3-448A-8FD6-DB8F00C2157A}" type="parTrans" cxnId="{D2E7B96A-F365-4E5A-8076-30AC5FDAD726}">
      <dgm:prSet/>
      <dgm:spPr/>
    </dgm:pt>
    <dgm:pt modelId="{C3EBEB90-4BDA-4D51-82BD-5471BD3F8370}" type="sibTrans" cxnId="{D2E7B96A-F365-4E5A-8076-30AC5FDAD726}">
      <dgm:prSet/>
      <dgm:spPr/>
    </dgm:pt>
    <dgm:pt modelId="{09EE3516-3ED7-4D44-AF57-075CA2651B9D}">
      <dgm:prSet phldrT="[Текст]"/>
      <dgm:spPr/>
      <dgm:t>
        <a:bodyPr/>
        <a:lstStyle/>
        <a:p>
          <a:endParaRPr lang="ru-RU" b="1" dirty="0">
            <a:latin typeface="Georgia" pitchFamily="18" charset="0"/>
          </a:endParaRPr>
        </a:p>
      </dgm:t>
    </dgm:pt>
    <dgm:pt modelId="{3428024C-D2A3-47A9-B608-6ABC15DABA2D}" type="parTrans" cxnId="{4303E0E5-CCA6-4285-B250-0FE82F1C6B99}">
      <dgm:prSet/>
      <dgm:spPr/>
    </dgm:pt>
    <dgm:pt modelId="{71DA3FBF-29BE-40CC-9B19-6A8ACD5B5908}" type="sibTrans" cxnId="{4303E0E5-CCA6-4285-B250-0FE82F1C6B99}">
      <dgm:prSet/>
      <dgm:spPr/>
    </dgm:pt>
    <dgm:pt modelId="{2E6A0C0A-4E17-4F92-824B-102C442DDAE6}" type="pres">
      <dgm:prSet presAssocID="{AC08C836-170D-46AB-A46B-6AED23B35B9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DB6584E-88B7-41A5-AE49-2F76068EFC92}" type="pres">
      <dgm:prSet presAssocID="{3E7AE844-4345-42D8-AA11-845162FF71A1}" presName="linNode" presStyleCnt="0"/>
      <dgm:spPr/>
      <dgm:t>
        <a:bodyPr/>
        <a:lstStyle/>
        <a:p>
          <a:endParaRPr lang="ru-RU"/>
        </a:p>
      </dgm:t>
    </dgm:pt>
    <dgm:pt modelId="{60CF8CFF-C441-4B28-85BF-7BA7219C5F15}" type="pres">
      <dgm:prSet presAssocID="{3E7AE844-4345-42D8-AA11-845162FF71A1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9DCAF9-A03B-4E1F-83FA-EF7E7E99BAAA}" type="pres">
      <dgm:prSet presAssocID="{3E7AE844-4345-42D8-AA11-845162FF71A1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D24935-54BD-4D79-A113-242DF58F2F0D}" type="pres">
      <dgm:prSet presAssocID="{34DDD3DF-754B-4365-A960-7760148DD566}" presName="spacing" presStyleCnt="0"/>
      <dgm:spPr/>
      <dgm:t>
        <a:bodyPr/>
        <a:lstStyle/>
        <a:p>
          <a:endParaRPr lang="ru-RU"/>
        </a:p>
      </dgm:t>
    </dgm:pt>
    <dgm:pt modelId="{AC760D28-E96D-4ADD-A6EB-514AAD7E81FA}" type="pres">
      <dgm:prSet presAssocID="{66ECB407-4C25-4589-A49A-0280374AC651}" presName="linNode" presStyleCnt="0"/>
      <dgm:spPr/>
      <dgm:t>
        <a:bodyPr/>
        <a:lstStyle/>
        <a:p>
          <a:endParaRPr lang="ru-RU"/>
        </a:p>
      </dgm:t>
    </dgm:pt>
    <dgm:pt modelId="{95C4EFDC-A9DA-47B5-A80B-38B87209EF61}" type="pres">
      <dgm:prSet presAssocID="{66ECB407-4C25-4589-A49A-0280374AC651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00E827-CCE9-408E-9F10-1CF8B21F806B}" type="pres">
      <dgm:prSet presAssocID="{66ECB407-4C25-4589-A49A-0280374AC651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DD9FC0-0B34-47D2-9877-6EF189EBA59A}" srcId="{3E7AE844-4345-42D8-AA11-845162FF71A1}" destId="{8C123AD7-2267-4648-8F02-38BCF9DBD724}" srcOrd="1" destOrd="0" parTransId="{3D99EE6F-00A6-406D-B6E7-93EC919462CF}" sibTransId="{20ECD6C1-0841-488F-A9F3-400BC80B5BAB}"/>
    <dgm:cxn modelId="{107CF436-5727-4646-B2A6-3182CD59EC65}" type="presOf" srcId="{E9F6156A-BBB6-42D1-A26E-EB968BD4749F}" destId="{BC9DCAF9-A03B-4E1F-83FA-EF7E7E99BAAA}" srcOrd="0" destOrd="3" presId="urn:microsoft.com/office/officeart/2005/8/layout/vList6"/>
    <dgm:cxn modelId="{7985AB06-9A82-48D6-AEE0-1D3BB695A88C}" srcId="{66ECB407-4C25-4589-A49A-0280374AC651}" destId="{D845F533-25E9-4F8C-9CE1-64A1298BD095}" srcOrd="2" destOrd="0" parTransId="{4F13F309-6850-48B1-B557-E2B444268082}" sibTransId="{6F381FA0-98BB-4A3B-B1F2-DC059FB07287}"/>
    <dgm:cxn modelId="{F8F0F60A-8882-42FF-A0BA-0B5D33302BD0}" srcId="{AC08C836-170D-46AB-A46B-6AED23B35B93}" destId="{66ECB407-4C25-4589-A49A-0280374AC651}" srcOrd="1" destOrd="0" parTransId="{9E4F332F-4295-409B-903F-43030D5A6B42}" sibTransId="{4D04D16D-CD5D-4C97-A7B9-16C9DC9552C3}"/>
    <dgm:cxn modelId="{1B475BE8-2F11-446E-AD86-B8981CE05C49}" srcId="{3E7AE844-4345-42D8-AA11-845162FF71A1}" destId="{D638DFB6-A80F-4E6C-8BFE-659BFAA351D0}" srcOrd="2" destOrd="0" parTransId="{EFE38C2B-DF68-4363-88A9-C8CBCE5E6A6F}" sibTransId="{8CA067A6-474A-4514-949A-3DFA9460823E}"/>
    <dgm:cxn modelId="{0975AE54-8E64-4849-A174-FCC44C80AC2D}" type="presOf" srcId="{66ECB407-4C25-4589-A49A-0280374AC651}" destId="{95C4EFDC-A9DA-47B5-A80B-38B87209EF61}" srcOrd="0" destOrd="0" presId="urn:microsoft.com/office/officeart/2005/8/layout/vList6"/>
    <dgm:cxn modelId="{C276ECAB-7C8A-45F0-A838-D5E59DE0B2F0}" srcId="{3E7AE844-4345-42D8-AA11-845162FF71A1}" destId="{E9F6156A-BBB6-42D1-A26E-EB968BD4749F}" srcOrd="3" destOrd="0" parTransId="{2BD2E6F2-21AA-4CC0-BAD8-E11568CEC26F}" sibTransId="{70169BE0-6A9D-48F3-A101-344548DB58BF}"/>
    <dgm:cxn modelId="{D2E7B96A-F365-4E5A-8076-30AC5FDAD726}" srcId="{3E7AE844-4345-42D8-AA11-845162FF71A1}" destId="{3EC72A8F-0F33-42B0-83FA-CDC667ED35FC}" srcOrd="0" destOrd="0" parTransId="{12B07351-DFF3-448A-8FD6-DB8F00C2157A}" sibTransId="{C3EBEB90-4BDA-4D51-82BD-5471BD3F8370}"/>
    <dgm:cxn modelId="{48E36348-8E39-4743-8861-66C79B5D7C1F}" type="presOf" srcId="{09EE3516-3ED7-4D44-AF57-075CA2651B9D}" destId="{5400E827-CCE9-408E-9F10-1CF8B21F806B}" srcOrd="0" destOrd="0" presId="urn:microsoft.com/office/officeart/2005/8/layout/vList6"/>
    <dgm:cxn modelId="{BE15C530-01C6-4510-8AC9-F6074D28CE71}" type="presOf" srcId="{3E7AE844-4345-42D8-AA11-845162FF71A1}" destId="{60CF8CFF-C441-4B28-85BF-7BA7219C5F15}" srcOrd="0" destOrd="0" presId="urn:microsoft.com/office/officeart/2005/8/layout/vList6"/>
    <dgm:cxn modelId="{C0296BC2-DD97-4607-AC8F-3A5C5F10B380}" type="presOf" srcId="{78747A9A-CF88-4158-88DF-A921E2BE1EF8}" destId="{5400E827-CCE9-408E-9F10-1CF8B21F806B}" srcOrd="0" destOrd="1" presId="urn:microsoft.com/office/officeart/2005/8/layout/vList6"/>
    <dgm:cxn modelId="{AB3D929A-8886-4AC9-AD0A-E3E43D3CD21F}" srcId="{AC08C836-170D-46AB-A46B-6AED23B35B93}" destId="{3E7AE844-4345-42D8-AA11-845162FF71A1}" srcOrd="0" destOrd="0" parTransId="{A974FFB5-C9B2-4B6E-8A61-717D3CF9C3A0}" sibTransId="{34DDD3DF-754B-4365-A960-7760148DD566}"/>
    <dgm:cxn modelId="{4303E0E5-CCA6-4285-B250-0FE82F1C6B99}" srcId="{66ECB407-4C25-4589-A49A-0280374AC651}" destId="{09EE3516-3ED7-4D44-AF57-075CA2651B9D}" srcOrd="0" destOrd="0" parTransId="{3428024C-D2A3-47A9-B608-6ABC15DABA2D}" sibTransId="{71DA3FBF-29BE-40CC-9B19-6A8ACD5B5908}"/>
    <dgm:cxn modelId="{1B9E13F6-8A9A-4530-99C3-9B0870BD8AC0}" type="presOf" srcId="{3EC72A8F-0F33-42B0-83FA-CDC667ED35FC}" destId="{BC9DCAF9-A03B-4E1F-83FA-EF7E7E99BAAA}" srcOrd="0" destOrd="0" presId="urn:microsoft.com/office/officeart/2005/8/layout/vList6"/>
    <dgm:cxn modelId="{1FD67487-490E-4664-A256-6D8ACC6ABA5F}" type="presOf" srcId="{8C123AD7-2267-4648-8F02-38BCF9DBD724}" destId="{BC9DCAF9-A03B-4E1F-83FA-EF7E7E99BAAA}" srcOrd="0" destOrd="1" presId="urn:microsoft.com/office/officeart/2005/8/layout/vList6"/>
    <dgm:cxn modelId="{489E435F-FC62-43CA-907F-DCDECCC73B57}" type="presOf" srcId="{AC08C836-170D-46AB-A46B-6AED23B35B93}" destId="{2E6A0C0A-4E17-4F92-824B-102C442DDAE6}" srcOrd="0" destOrd="0" presId="urn:microsoft.com/office/officeart/2005/8/layout/vList6"/>
    <dgm:cxn modelId="{ACCA8080-23F4-41D1-AB98-D33C07D53CC6}" type="presOf" srcId="{D638DFB6-A80F-4E6C-8BFE-659BFAA351D0}" destId="{BC9DCAF9-A03B-4E1F-83FA-EF7E7E99BAAA}" srcOrd="0" destOrd="2" presId="urn:microsoft.com/office/officeart/2005/8/layout/vList6"/>
    <dgm:cxn modelId="{6F194741-5F8B-41E6-B6BD-8F088C5E4E1D}" srcId="{66ECB407-4C25-4589-A49A-0280374AC651}" destId="{78747A9A-CF88-4158-88DF-A921E2BE1EF8}" srcOrd="1" destOrd="0" parTransId="{B34B1876-7F04-46EF-9505-180834D1515E}" sibTransId="{9D216869-1A1E-4FAB-A002-C08407626018}"/>
    <dgm:cxn modelId="{625F2EAA-92E0-40FE-9548-A254E1464EC4}" srcId="{66ECB407-4C25-4589-A49A-0280374AC651}" destId="{B3397B13-9429-4127-B167-EAF00E3A5A69}" srcOrd="3" destOrd="0" parTransId="{528E8BC4-3DAB-4873-935A-7B1A0F37D22F}" sibTransId="{6EDDA90C-3D6C-4BEB-AB7F-5960074547FC}"/>
    <dgm:cxn modelId="{F6DF47BC-B731-4125-9E73-DF2C354DB366}" type="presOf" srcId="{B3397B13-9429-4127-B167-EAF00E3A5A69}" destId="{5400E827-CCE9-408E-9F10-1CF8B21F806B}" srcOrd="0" destOrd="3" presId="urn:microsoft.com/office/officeart/2005/8/layout/vList6"/>
    <dgm:cxn modelId="{19DF4840-2A8A-44D8-B9ED-79F35629E3ED}" type="presOf" srcId="{D845F533-25E9-4F8C-9CE1-64A1298BD095}" destId="{5400E827-CCE9-408E-9F10-1CF8B21F806B}" srcOrd="0" destOrd="2" presId="urn:microsoft.com/office/officeart/2005/8/layout/vList6"/>
    <dgm:cxn modelId="{E369FC32-D9B7-4236-89B3-1FB59D12B679}" type="presParOf" srcId="{2E6A0C0A-4E17-4F92-824B-102C442DDAE6}" destId="{ADB6584E-88B7-41A5-AE49-2F76068EFC92}" srcOrd="0" destOrd="0" presId="urn:microsoft.com/office/officeart/2005/8/layout/vList6"/>
    <dgm:cxn modelId="{15D2F5CF-CD70-4592-BC81-9B3635DA714D}" type="presParOf" srcId="{ADB6584E-88B7-41A5-AE49-2F76068EFC92}" destId="{60CF8CFF-C441-4B28-85BF-7BA7219C5F15}" srcOrd="0" destOrd="0" presId="urn:microsoft.com/office/officeart/2005/8/layout/vList6"/>
    <dgm:cxn modelId="{F623C2BE-419D-4AF3-99E2-71DD95293596}" type="presParOf" srcId="{ADB6584E-88B7-41A5-AE49-2F76068EFC92}" destId="{BC9DCAF9-A03B-4E1F-83FA-EF7E7E99BAAA}" srcOrd="1" destOrd="0" presId="urn:microsoft.com/office/officeart/2005/8/layout/vList6"/>
    <dgm:cxn modelId="{9E8DF61E-E1F9-4556-AD5C-DED5B87821A5}" type="presParOf" srcId="{2E6A0C0A-4E17-4F92-824B-102C442DDAE6}" destId="{93D24935-54BD-4D79-A113-242DF58F2F0D}" srcOrd="1" destOrd="0" presId="urn:microsoft.com/office/officeart/2005/8/layout/vList6"/>
    <dgm:cxn modelId="{B06E0814-2E57-41BF-9605-FEF07F4ACA6B}" type="presParOf" srcId="{2E6A0C0A-4E17-4F92-824B-102C442DDAE6}" destId="{AC760D28-E96D-4ADD-A6EB-514AAD7E81FA}" srcOrd="2" destOrd="0" presId="urn:microsoft.com/office/officeart/2005/8/layout/vList6"/>
    <dgm:cxn modelId="{287EC879-2152-4AE8-ACF7-67B51C5925FE}" type="presParOf" srcId="{AC760D28-E96D-4ADD-A6EB-514AAD7E81FA}" destId="{95C4EFDC-A9DA-47B5-A80B-38B87209EF61}" srcOrd="0" destOrd="0" presId="urn:microsoft.com/office/officeart/2005/8/layout/vList6"/>
    <dgm:cxn modelId="{98146EA7-3CAD-4534-9D60-3964F21BA8C7}" type="presParOf" srcId="{AC760D28-E96D-4ADD-A6EB-514AAD7E81FA}" destId="{5400E827-CCE9-408E-9F10-1CF8B21F806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CBA7C4-BD34-4DD4-B677-DEF34381E786}" type="doc">
      <dgm:prSet loTypeId="urn:microsoft.com/office/officeart/2005/8/layout/vList6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F0BB60-B467-4C5D-ABE2-D3D0F215706B}">
      <dgm:prSet phldrT="[Текст]" custT="1"/>
      <dgm:spPr/>
      <dgm:t>
        <a:bodyPr/>
        <a:lstStyle/>
        <a:p>
          <a:r>
            <a:rPr lang="ru-RU" sz="2000" b="1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ДИСТАНЦИОННОЕ</a:t>
          </a:r>
        </a:p>
        <a:p>
          <a:r>
            <a:rPr lang="ru-RU" sz="1800" b="1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после 11-го класса – 1 год 10 месяцев (практика - на рабочем месте)</a:t>
          </a:r>
        </a:p>
        <a:p>
          <a:r>
            <a:rPr lang="ru-RU" sz="1800" b="1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Итог: сдача </a:t>
          </a:r>
          <a:r>
            <a:rPr lang="ru-RU" sz="1800" b="1" cap="none" spc="0" dirty="0" err="1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госэкзамена</a:t>
          </a:r>
          <a:r>
            <a:rPr lang="ru-RU" sz="1800" b="1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, защита дипломного проекта</a:t>
          </a:r>
        </a:p>
        <a:p>
          <a:r>
            <a:rPr lang="ru-RU" sz="1400" dirty="0" smtClean="0"/>
            <a:t> </a:t>
          </a:r>
          <a:endParaRPr lang="ru-RU" sz="1600" dirty="0"/>
        </a:p>
      </dgm:t>
    </dgm:pt>
    <dgm:pt modelId="{1AC2AFA5-2B72-468B-9A6A-D181F471973A}" type="parTrans" cxnId="{104E28FB-526D-4CBE-9906-7F2EE1EE126C}">
      <dgm:prSet/>
      <dgm:spPr/>
      <dgm:t>
        <a:bodyPr/>
        <a:lstStyle/>
        <a:p>
          <a:endParaRPr lang="ru-RU"/>
        </a:p>
      </dgm:t>
    </dgm:pt>
    <dgm:pt modelId="{7DF98CA5-5B33-411E-8C65-9C8F993F124E}" type="sibTrans" cxnId="{104E28FB-526D-4CBE-9906-7F2EE1EE126C}">
      <dgm:prSet/>
      <dgm:spPr/>
      <dgm:t>
        <a:bodyPr/>
        <a:lstStyle/>
        <a:p>
          <a:endParaRPr lang="ru-RU"/>
        </a:p>
      </dgm:t>
    </dgm:pt>
    <dgm:pt modelId="{923011B6-3883-43A7-A65B-45F649EBAA1A}">
      <dgm:prSet phldrT="[Текст]"/>
      <dgm:spPr/>
      <dgm:t>
        <a:bodyPr/>
        <a:lstStyle/>
        <a:p>
          <a:r>
            <a:rPr lang="ru-RU" b="1" cap="none" spc="0" dirty="0" smtClean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Приоритет отдается работающим по данному направлению, имеющим необходимость повышения квалификации и заинтересованность руководства предприятия в квалифицированных кадрах (внеочередная ступень для дальнейшего поступления в ВУЗ). Обучение без отрыва от производства</a:t>
          </a:r>
          <a:endParaRPr lang="ru-RU" b="1" cap="none" spc="0" dirty="0">
            <a:ln w="11430"/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Georgia" pitchFamily="18" charset="0"/>
          </a:endParaRPr>
        </a:p>
      </dgm:t>
    </dgm:pt>
    <dgm:pt modelId="{D361DDB9-654B-4379-B5BF-A480A4ABE725}" type="parTrans" cxnId="{66810A13-F11A-40F3-A171-8B04B44A65E8}">
      <dgm:prSet/>
      <dgm:spPr/>
      <dgm:t>
        <a:bodyPr/>
        <a:lstStyle/>
        <a:p>
          <a:endParaRPr lang="ru-RU"/>
        </a:p>
      </dgm:t>
    </dgm:pt>
    <dgm:pt modelId="{3858EE6B-3AD5-4373-8BA6-DFF30D7FE121}" type="sibTrans" cxnId="{66810A13-F11A-40F3-A171-8B04B44A65E8}">
      <dgm:prSet/>
      <dgm:spPr/>
      <dgm:t>
        <a:bodyPr/>
        <a:lstStyle/>
        <a:p>
          <a:endParaRPr lang="ru-RU"/>
        </a:p>
      </dgm:t>
    </dgm:pt>
    <dgm:pt modelId="{C9317B07-D0A3-4682-B26E-3F545807F739}">
      <dgm:prSet phldrT="[Текст]"/>
      <dgm:spPr/>
      <dgm:t>
        <a:bodyPr/>
        <a:lstStyle/>
        <a:p>
          <a:r>
            <a:rPr lang="ru-RU" b="1" cap="none" spc="0" dirty="0" smtClean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Соотношение лекций и практических занятий 3: 1 (с учетом практики на рабочем месте)</a:t>
          </a:r>
          <a:endParaRPr lang="ru-RU" b="1" cap="none" spc="0" dirty="0">
            <a:ln w="11430"/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Georgia" pitchFamily="18" charset="0"/>
          </a:endParaRPr>
        </a:p>
      </dgm:t>
    </dgm:pt>
    <dgm:pt modelId="{C7CA61F0-899F-4331-B1CB-11A1635CB205}" type="parTrans" cxnId="{BE5AE319-4925-4E9C-BFB5-5BD16600D465}">
      <dgm:prSet/>
      <dgm:spPr/>
      <dgm:t>
        <a:bodyPr/>
        <a:lstStyle/>
        <a:p>
          <a:endParaRPr lang="ru-RU"/>
        </a:p>
      </dgm:t>
    </dgm:pt>
    <dgm:pt modelId="{38652E75-F648-4D7F-AAF7-87ED20ADB89E}" type="sibTrans" cxnId="{BE5AE319-4925-4E9C-BFB5-5BD16600D465}">
      <dgm:prSet/>
      <dgm:spPr/>
      <dgm:t>
        <a:bodyPr/>
        <a:lstStyle/>
        <a:p>
          <a:endParaRPr lang="ru-RU"/>
        </a:p>
      </dgm:t>
    </dgm:pt>
    <dgm:pt modelId="{291B6400-63A5-4AC9-B099-71F99B1061DD}">
      <dgm:prSet phldrT="[Текст]"/>
      <dgm:spPr/>
      <dgm:t>
        <a:bodyPr/>
        <a:lstStyle/>
        <a:p>
          <a:endParaRPr lang="ru-RU" b="1" cap="none" spc="0" dirty="0">
            <a:ln w="11430"/>
            <a:solidFill>
              <a:schemeClr val="tx1"/>
            </a:soli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Georgia" pitchFamily="18" charset="0"/>
          </a:endParaRPr>
        </a:p>
      </dgm:t>
    </dgm:pt>
    <dgm:pt modelId="{D278F5A8-352D-44B3-8F35-4ABC9959C536}" type="parTrans" cxnId="{EC1FCC95-7E86-4AFD-A776-A894B093238B}">
      <dgm:prSet/>
      <dgm:spPr/>
      <dgm:t>
        <a:bodyPr/>
        <a:lstStyle/>
        <a:p>
          <a:endParaRPr lang="ru-RU"/>
        </a:p>
      </dgm:t>
    </dgm:pt>
    <dgm:pt modelId="{AEE51F0B-3AAF-4B9A-933E-54FB58B13E68}" type="sibTrans" cxnId="{EC1FCC95-7E86-4AFD-A776-A894B093238B}">
      <dgm:prSet/>
      <dgm:spPr/>
      <dgm:t>
        <a:bodyPr/>
        <a:lstStyle/>
        <a:p>
          <a:endParaRPr lang="ru-RU"/>
        </a:p>
      </dgm:t>
    </dgm:pt>
    <dgm:pt modelId="{4C8C1203-910B-44CC-B701-C457C6073F79}" type="pres">
      <dgm:prSet presAssocID="{57CBA7C4-BD34-4DD4-B677-DEF34381E78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FDBA8E8-B01A-45BB-8BF3-06FBBC0E0AFF}" type="pres">
      <dgm:prSet presAssocID="{B6F0BB60-B467-4C5D-ABE2-D3D0F215706B}" presName="linNode" presStyleCnt="0"/>
      <dgm:spPr/>
      <dgm:t>
        <a:bodyPr/>
        <a:lstStyle/>
        <a:p>
          <a:endParaRPr lang="ru-RU"/>
        </a:p>
      </dgm:t>
    </dgm:pt>
    <dgm:pt modelId="{6308D8D5-6EC2-4D3B-A253-8C4CEA8F7D9F}" type="pres">
      <dgm:prSet presAssocID="{B6F0BB60-B467-4C5D-ABE2-D3D0F215706B}" presName="parentShp" presStyleLbl="node1" presStyleIdx="0" presStyleCnt="1" custLinFactNeighborX="-27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9AF8A5-24FE-4CC7-A772-B9D3D4CBC3DA}" type="pres">
      <dgm:prSet presAssocID="{B6F0BB60-B467-4C5D-ABE2-D3D0F215706B}" presName="childShp" presStyleLbl="bgAccFollowNode1" presStyleIdx="0" presStyleCnt="1" custScaleX="107650" custLinFactNeighborX="2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4E28FB-526D-4CBE-9906-7F2EE1EE126C}" srcId="{57CBA7C4-BD34-4DD4-B677-DEF34381E786}" destId="{B6F0BB60-B467-4C5D-ABE2-D3D0F215706B}" srcOrd="0" destOrd="0" parTransId="{1AC2AFA5-2B72-468B-9A6A-D181F471973A}" sibTransId="{7DF98CA5-5B33-411E-8C65-9C8F993F124E}"/>
    <dgm:cxn modelId="{46A18642-0A45-4EF7-83AE-5C4971527C4A}" type="presOf" srcId="{57CBA7C4-BD34-4DD4-B677-DEF34381E786}" destId="{4C8C1203-910B-44CC-B701-C457C6073F79}" srcOrd="0" destOrd="0" presId="urn:microsoft.com/office/officeart/2005/8/layout/vList6"/>
    <dgm:cxn modelId="{BE5AE319-4925-4E9C-BFB5-5BD16600D465}" srcId="{B6F0BB60-B467-4C5D-ABE2-D3D0F215706B}" destId="{C9317B07-D0A3-4682-B26E-3F545807F739}" srcOrd="2" destOrd="0" parTransId="{C7CA61F0-899F-4331-B1CB-11A1635CB205}" sibTransId="{38652E75-F648-4D7F-AAF7-87ED20ADB89E}"/>
    <dgm:cxn modelId="{9643EB6B-6B3D-4DD7-955B-4C661CAB6738}" type="presOf" srcId="{B6F0BB60-B467-4C5D-ABE2-D3D0F215706B}" destId="{6308D8D5-6EC2-4D3B-A253-8C4CEA8F7D9F}" srcOrd="0" destOrd="0" presId="urn:microsoft.com/office/officeart/2005/8/layout/vList6"/>
    <dgm:cxn modelId="{EC1FCC95-7E86-4AFD-A776-A894B093238B}" srcId="{B6F0BB60-B467-4C5D-ABE2-D3D0F215706B}" destId="{291B6400-63A5-4AC9-B099-71F99B1061DD}" srcOrd="1" destOrd="0" parTransId="{D278F5A8-352D-44B3-8F35-4ABC9959C536}" sibTransId="{AEE51F0B-3AAF-4B9A-933E-54FB58B13E68}"/>
    <dgm:cxn modelId="{66810A13-F11A-40F3-A171-8B04B44A65E8}" srcId="{B6F0BB60-B467-4C5D-ABE2-D3D0F215706B}" destId="{923011B6-3883-43A7-A65B-45F649EBAA1A}" srcOrd="0" destOrd="0" parTransId="{D361DDB9-654B-4379-B5BF-A480A4ABE725}" sibTransId="{3858EE6B-3AD5-4373-8BA6-DFF30D7FE121}"/>
    <dgm:cxn modelId="{BFA8879B-593C-4767-AEFD-DDD28A889D7C}" type="presOf" srcId="{923011B6-3883-43A7-A65B-45F649EBAA1A}" destId="{529AF8A5-24FE-4CC7-A772-B9D3D4CBC3DA}" srcOrd="0" destOrd="0" presId="urn:microsoft.com/office/officeart/2005/8/layout/vList6"/>
    <dgm:cxn modelId="{1A632055-C5CE-4B5B-8EF3-ECF76E954BAE}" type="presOf" srcId="{291B6400-63A5-4AC9-B099-71F99B1061DD}" destId="{529AF8A5-24FE-4CC7-A772-B9D3D4CBC3DA}" srcOrd="0" destOrd="1" presId="urn:microsoft.com/office/officeart/2005/8/layout/vList6"/>
    <dgm:cxn modelId="{E4D4F55A-435C-4700-BC9B-198367D2E4B9}" type="presOf" srcId="{C9317B07-D0A3-4682-B26E-3F545807F739}" destId="{529AF8A5-24FE-4CC7-A772-B9D3D4CBC3DA}" srcOrd="0" destOrd="2" presId="urn:microsoft.com/office/officeart/2005/8/layout/vList6"/>
    <dgm:cxn modelId="{61A0A6D3-9BF7-4D2A-BD8D-2218018C131F}" type="presParOf" srcId="{4C8C1203-910B-44CC-B701-C457C6073F79}" destId="{EFDBA8E8-B01A-45BB-8BF3-06FBBC0E0AFF}" srcOrd="0" destOrd="0" presId="urn:microsoft.com/office/officeart/2005/8/layout/vList6"/>
    <dgm:cxn modelId="{10FD7228-26AA-44A3-BB7A-CB13E35836C7}" type="presParOf" srcId="{EFDBA8E8-B01A-45BB-8BF3-06FBBC0E0AFF}" destId="{6308D8D5-6EC2-4D3B-A253-8C4CEA8F7D9F}" srcOrd="0" destOrd="0" presId="urn:microsoft.com/office/officeart/2005/8/layout/vList6"/>
    <dgm:cxn modelId="{1F1A76FB-AE41-42BC-BA72-D9C5DBE108A5}" type="presParOf" srcId="{EFDBA8E8-B01A-45BB-8BF3-06FBBC0E0AFF}" destId="{529AF8A5-24FE-4CC7-A772-B9D3D4CBC3D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7989C8-9F9D-46E6-9DCE-0CA54AE71882}">
      <dsp:nvSpPr>
        <dsp:cNvPr id="0" name=""/>
        <dsp:cNvSpPr/>
      </dsp:nvSpPr>
      <dsp:spPr>
        <a:xfrm>
          <a:off x="3286154" y="285752"/>
          <a:ext cx="1887211" cy="943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itchFamily="18" charset="0"/>
            </a:rPr>
            <a:t>ДИРЕКТОР</a:t>
          </a:r>
          <a:endParaRPr lang="ru-RU" sz="1800" b="1" kern="1200" dirty="0">
            <a:latin typeface="Georgia" pitchFamily="18" charset="0"/>
          </a:endParaRPr>
        </a:p>
      </dsp:txBody>
      <dsp:txXfrm>
        <a:off x="3313791" y="313389"/>
        <a:ext cx="1831937" cy="888331"/>
      </dsp:txXfrm>
    </dsp:sp>
    <dsp:sp modelId="{E9F16A5A-7CFB-4B1F-8CB7-D3CB28213E9A}">
      <dsp:nvSpPr>
        <dsp:cNvPr id="0" name=""/>
        <dsp:cNvSpPr/>
      </dsp:nvSpPr>
      <dsp:spPr>
        <a:xfrm rot="2562578">
          <a:off x="4874653" y="1513645"/>
          <a:ext cx="883614" cy="33026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973732" y="1579697"/>
        <a:ext cx="685456" cy="198158"/>
      </dsp:txXfrm>
    </dsp:sp>
    <dsp:sp modelId="{A86D0916-CE34-4A48-8BDD-C534753A5793}">
      <dsp:nvSpPr>
        <dsp:cNvPr id="0" name=""/>
        <dsp:cNvSpPr/>
      </dsp:nvSpPr>
      <dsp:spPr>
        <a:xfrm>
          <a:off x="4893503" y="2214576"/>
          <a:ext cx="2851596" cy="943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itchFamily="18" charset="0"/>
            </a:rPr>
            <a:t>САМОУПРАВЛЕНИЕ УЧАЩИХСЯ</a:t>
          </a:r>
          <a:endParaRPr lang="ru-RU" sz="1800" b="1" kern="1200" dirty="0">
            <a:latin typeface="Georgia" pitchFamily="18" charset="0"/>
          </a:endParaRPr>
        </a:p>
      </dsp:txBody>
      <dsp:txXfrm>
        <a:off x="4921140" y="2242213"/>
        <a:ext cx="2796322" cy="888331"/>
      </dsp:txXfrm>
    </dsp:sp>
    <dsp:sp modelId="{17D16F1C-3032-497C-9008-BAEA4A3465D0}">
      <dsp:nvSpPr>
        <dsp:cNvPr id="0" name=""/>
        <dsp:cNvSpPr/>
      </dsp:nvSpPr>
      <dsp:spPr>
        <a:xfrm rot="10857533">
          <a:off x="3577045" y="2484781"/>
          <a:ext cx="1126843" cy="33026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676124" y="2550833"/>
        <a:ext cx="928685" cy="198158"/>
      </dsp:txXfrm>
    </dsp:sp>
    <dsp:sp modelId="{78AEFC74-DB42-4EB8-8347-296D3A40C189}">
      <dsp:nvSpPr>
        <dsp:cNvPr id="0" name=""/>
        <dsp:cNvSpPr/>
      </dsp:nvSpPr>
      <dsp:spPr>
        <a:xfrm>
          <a:off x="714383" y="2143135"/>
          <a:ext cx="2673047" cy="943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itchFamily="18" charset="0"/>
            </a:rPr>
            <a:t>АДМИНИСТРАЦИЯ</a:t>
          </a:r>
          <a:endParaRPr lang="ru-RU" sz="1800" b="1" kern="1200" dirty="0">
            <a:latin typeface="Georgia" pitchFamily="18" charset="0"/>
          </a:endParaRPr>
        </a:p>
      </dsp:txBody>
      <dsp:txXfrm>
        <a:off x="742020" y="2170772"/>
        <a:ext cx="2617773" cy="888331"/>
      </dsp:txXfrm>
    </dsp:sp>
    <dsp:sp modelId="{68C55491-4FB5-4ACF-B733-319012944A52}">
      <dsp:nvSpPr>
        <dsp:cNvPr id="0" name=""/>
        <dsp:cNvSpPr/>
      </dsp:nvSpPr>
      <dsp:spPr>
        <a:xfrm rot="19173226">
          <a:off x="2735757" y="1521116"/>
          <a:ext cx="809152" cy="33026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2834836" y="1587168"/>
        <a:ext cx="610994" cy="198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DCAF9-A03B-4E1F-83FA-EF7E7E99BAAA}">
      <dsp:nvSpPr>
        <dsp:cNvPr id="0" name=""/>
        <dsp:cNvSpPr/>
      </dsp:nvSpPr>
      <dsp:spPr>
        <a:xfrm>
          <a:off x="3400448" y="680"/>
          <a:ext cx="5100672" cy="26527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Georgia" pitchFamily="18" charset="0"/>
            </a:rPr>
            <a:t>Приоритет отдается выпускникам базовых и средних школ</a:t>
          </a:r>
          <a:endParaRPr lang="ru-RU" sz="1600" b="1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Georgia" pitchFamily="18" charset="0"/>
            </a:rPr>
            <a:t>Соотношение лекций и практических занятий 1: 3</a:t>
          </a:r>
          <a:endParaRPr lang="ru-RU" sz="1600" b="1" kern="1200" dirty="0">
            <a:latin typeface="Georgia" pitchFamily="18" charset="0"/>
          </a:endParaRPr>
        </a:p>
      </dsp:txBody>
      <dsp:txXfrm>
        <a:off x="3400448" y="332274"/>
        <a:ext cx="4105889" cy="1989567"/>
      </dsp:txXfrm>
    </dsp:sp>
    <dsp:sp modelId="{60CF8CFF-C441-4B28-85BF-7BA7219C5F15}">
      <dsp:nvSpPr>
        <dsp:cNvPr id="0" name=""/>
        <dsp:cNvSpPr/>
      </dsp:nvSpPr>
      <dsp:spPr>
        <a:xfrm>
          <a:off x="0" y="680"/>
          <a:ext cx="3400448" cy="26527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Очная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после 9-го класса – 2 года 10 месяцев (10 месяцев – практика и диплом);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после 11-го класса – 1 год 10 месяцев (10 месяцев – практика и диплом)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Итог: сдача </a:t>
          </a:r>
          <a:r>
            <a:rPr lang="ru-RU" sz="1400" b="1" kern="1200" cap="none" spc="0" dirty="0" err="1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госэкзамена</a:t>
          </a:r>
          <a:r>
            <a:rPr lang="ru-RU" sz="1400" b="1" kern="1200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, защита дипломного проекта</a:t>
          </a:r>
          <a:endParaRPr lang="ru-RU" sz="1400" b="1" kern="1200" cap="none" spc="0" dirty="0">
            <a:ln w="11430"/>
            <a:solidFill>
              <a:sysClr val="windowText" lastClr="000000"/>
            </a:soli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Georgia" pitchFamily="18" charset="0"/>
          </a:endParaRPr>
        </a:p>
      </dsp:txBody>
      <dsp:txXfrm>
        <a:off x="129497" y="130177"/>
        <a:ext cx="3141454" cy="2393761"/>
      </dsp:txXfrm>
    </dsp:sp>
    <dsp:sp modelId="{5400E827-CCE9-408E-9F10-1CF8B21F806B}">
      <dsp:nvSpPr>
        <dsp:cNvPr id="0" name=""/>
        <dsp:cNvSpPr/>
      </dsp:nvSpPr>
      <dsp:spPr>
        <a:xfrm>
          <a:off x="3400448" y="2918711"/>
          <a:ext cx="5100672" cy="26527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Georgia" pitchFamily="18" charset="0"/>
            </a:rPr>
            <a:t>Приоритет отдается работающим по данному направлению, имеющих необходимость повышения квалификации </a:t>
          </a:r>
          <a:endParaRPr lang="ru-RU" sz="1600" b="1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Georgia" pitchFamily="18" charset="0"/>
            </a:rPr>
            <a:t>Соотношение лекций и практических занятий 2: 3</a:t>
          </a:r>
          <a:endParaRPr lang="ru-RU" sz="1600" b="1" kern="1200" dirty="0">
            <a:latin typeface="Georgia" pitchFamily="18" charset="0"/>
          </a:endParaRPr>
        </a:p>
      </dsp:txBody>
      <dsp:txXfrm>
        <a:off x="3400448" y="3250305"/>
        <a:ext cx="4105889" cy="1989567"/>
      </dsp:txXfrm>
    </dsp:sp>
    <dsp:sp modelId="{95C4EFDC-A9DA-47B5-A80B-38B87209EF61}">
      <dsp:nvSpPr>
        <dsp:cNvPr id="0" name=""/>
        <dsp:cNvSpPr/>
      </dsp:nvSpPr>
      <dsp:spPr>
        <a:xfrm>
          <a:off x="0" y="2918711"/>
          <a:ext cx="3400448" cy="26527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Заочная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после 11-го класса – 2 год 10 месяцев (10 месяцев – практика и диплом)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Итог:  защита дипломного проекта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b="1" kern="1200" cap="none" spc="0" dirty="0">
            <a:ln w="11430"/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Georgia" pitchFamily="18" charset="0"/>
          </a:endParaRPr>
        </a:p>
      </dsp:txBody>
      <dsp:txXfrm>
        <a:off x="129497" y="3048208"/>
        <a:ext cx="3141454" cy="23937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AF8A5-24FE-4CC7-A772-B9D3D4CBC3DA}">
      <dsp:nvSpPr>
        <dsp:cNvPr id="0" name=""/>
        <dsp:cNvSpPr/>
      </dsp:nvSpPr>
      <dsp:spPr>
        <a:xfrm>
          <a:off x="3442800" y="0"/>
          <a:ext cx="5558355" cy="52149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cap="none" spc="0" dirty="0" smtClean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Приоритет отдается работающим по данному направлению, имеющим необходимость повышения квалификации и заинтересованность руководства предприятия в квалифицированных кадрах (внеочередная ступень для дальнейшего поступления в ВУЗ). Обучение без отрыва от производства</a:t>
          </a:r>
          <a:endParaRPr lang="ru-RU" sz="1700" b="1" kern="1200" cap="none" spc="0" dirty="0">
            <a:ln w="11430"/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Georgia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700" b="1" kern="1200" cap="none" spc="0" dirty="0">
            <a:ln w="11430"/>
            <a:solidFill>
              <a:schemeClr val="tx1"/>
            </a:soli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Georgia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cap="none" spc="0" dirty="0" smtClean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Соотношение лекций и практических занятий 3: 1 (с учетом практики на рабочем месте)</a:t>
          </a:r>
          <a:endParaRPr lang="ru-RU" sz="1700" b="1" kern="1200" cap="none" spc="0" dirty="0">
            <a:ln w="11430"/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Georgia" pitchFamily="18" charset="0"/>
          </a:endParaRPr>
        </a:p>
      </dsp:txBody>
      <dsp:txXfrm>
        <a:off x="3442800" y="651872"/>
        <a:ext cx="3602740" cy="3911229"/>
      </dsp:txXfrm>
    </dsp:sp>
    <dsp:sp modelId="{6308D8D5-6EC2-4D3B-A253-8C4CEA8F7D9F}">
      <dsp:nvSpPr>
        <dsp:cNvPr id="0" name=""/>
        <dsp:cNvSpPr/>
      </dsp:nvSpPr>
      <dsp:spPr>
        <a:xfrm>
          <a:off x="0" y="0"/>
          <a:ext cx="3442238" cy="52149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ДИСТАНЦИОННОЕ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после 11-го класса – 1 год 10 месяцев (практика - на рабочем месте)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Итог: сдача </a:t>
          </a:r>
          <a:r>
            <a:rPr lang="ru-RU" sz="1800" b="1" kern="1200" cap="none" spc="0" dirty="0" err="1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госэкзамена</a:t>
          </a:r>
          <a:r>
            <a:rPr lang="ru-RU" sz="1800" b="1" kern="1200" cap="none" spc="0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rPr>
            <a:t>, защита дипломного проекта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</a:t>
          </a:r>
          <a:endParaRPr lang="ru-RU" sz="1600" kern="1200" dirty="0"/>
        </a:p>
      </dsp:txBody>
      <dsp:txXfrm>
        <a:off x="168036" y="168036"/>
        <a:ext cx="3106166" cy="4878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7D8BF3F-1B1D-489C-9EE7-CD8CC192E5B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17D423-C5CF-4E55-B91B-2DD8D3E8A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BF3F-1B1D-489C-9EE7-CD8CC192E5B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D423-C5CF-4E55-B91B-2DD8D3E8A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BF3F-1B1D-489C-9EE7-CD8CC192E5B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D423-C5CF-4E55-B91B-2DD8D3E8A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D8BF3F-1B1D-489C-9EE7-CD8CC192E5B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17D423-C5CF-4E55-B91B-2DD8D3E8A3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D8BF3F-1B1D-489C-9EE7-CD8CC192E5B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17D423-C5CF-4E55-B91B-2DD8D3E8A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BF3F-1B1D-489C-9EE7-CD8CC192E5B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D423-C5CF-4E55-B91B-2DD8D3E8A3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BF3F-1B1D-489C-9EE7-CD8CC192E5B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D423-C5CF-4E55-B91B-2DD8D3E8A3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D8BF3F-1B1D-489C-9EE7-CD8CC192E5B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17D423-C5CF-4E55-B91B-2DD8D3E8A3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BF3F-1B1D-489C-9EE7-CD8CC192E5B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D423-C5CF-4E55-B91B-2DD8D3E8A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D8BF3F-1B1D-489C-9EE7-CD8CC192E5B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17D423-C5CF-4E55-B91B-2DD8D3E8A3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D8BF3F-1B1D-489C-9EE7-CD8CC192E5B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17D423-C5CF-4E55-B91B-2DD8D3E8A3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7D8BF3F-1B1D-489C-9EE7-CD8CC192E5B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17D423-C5CF-4E55-B91B-2DD8D3E8A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80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Georgia" pitchFamily="18" charset="0"/>
              </a:rPr>
              <a:t>Министерство сельского хозяйства и продовольствия  РБ</a:t>
            </a:r>
            <a:br>
              <a:rPr lang="ru-RU" sz="22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Georgia" pitchFamily="18" charset="0"/>
              </a:rPr>
              <a:t>УО «Витебская ордена «Знак Почета» государственная академия ветеринарной медицины»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  <a:latin typeface="Georgia" pitchFamily="18" charset="0"/>
              </a:rPr>
              <a:t>кафедра экономической теории и истории</a:t>
            </a:r>
            <a:endParaRPr lang="ru-RU" sz="2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43116"/>
            <a:ext cx="9144000" cy="13716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000" u="sng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ПРОЕКТ</a:t>
            </a:r>
          </a:p>
          <a:p>
            <a:pPr algn="ctr"/>
            <a:r>
              <a:rPr lang="ru-RU" sz="4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ysClr val="windowText" lastClr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eorgia" pitchFamily="18" charset="0"/>
                <a:ea typeface="Batang" pitchFamily="18" charset="-127"/>
              </a:rPr>
              <a:t>«ОБРАЗОВАНИЕ БУДУЩЕГО»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7686" y="4572008"/>
            <a:ext cx="46434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latin typeface="Georgia" pitchFamily="18" charset="0"/>
              </a:rPr>
              <a:t>Выполнили магистранты:</a:t>
            </a:r>
          </a:p>
          <a:p>
            <a:pPr algn="r"/>
            <a:r>
              <a:rPr lang="ru-RU" sz="2000" b="1" dirty="0" err="1" smtClean="0">
                <a:latin typeface="Georgia" pitchFamily="18" charset="0"/>
              </a:rPr>
              <a:t>Крицкая</a:t>
            </a:r>
            <a:r>
              <a:rPr lang="ru-RU" sz="2000" b="1" dirty="0" smtClean="0">
                <a:latin typeface="Georgia" pitchFamily="18" charset="0"/>
              </a:rPr>
              <a:t> Мария Андреевна</a:t>
            </a:r>
          </a:p>
          <a:p>
            <a:pPr algn="r"/>
            <a:r>
              <a:rPr lang="ru-RU" sz="2000" b="1" dirty="0" err="1" smtClean="0">
                <a:latin typeface="Georgia" pitchFamily="18" charset="0"/>
              </a:rPr>
              <a:t>Содель</a:t>
            </a:r>
            <a:r>
              <a:rPr lang="ru-RU" sz="2000" b="1" dirty="0" smtClean="0">
                <a:latin typeface="Georgia" pitchFamily="18" charset="0"/>
              </a:rPr>
              <a:t> Ольга Александровна</a:t>
            </a:r>
          </a:p>
          <a:p>
            <a:pPr algn="r"/>
            <a:r>
              <a:rPr lang="ru-RU" sz="2000" b="1" dirty="0" err="1" smtClean="0">
                <a:latin typeface="Georgia" pitchFamily="18" charset="0"/>
              </a:rPr>
              <a:t>Лапицкий</a:t>
            </a:r>
            <a:r>
              <a:rPr lang="ru-RU" sz="2000" b="1" dirty="0" smtClean="0">
                <a:latin typeface="Georgia" pitchFamily="18" charset="0"/>
              </a:rPr>
              <a:t> Глеб Александрович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Georgia" pitchFamily="18" charset="0"/>
              </a:rPr>
              <a:t>Витебск, 2012 год</a:t>
            </a:r>
            <a:endParaRPr lang="ru-RU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001056" cy="582594"/>
          </a:xfrm>
        </p:spPr>
        <p:txBody>
          <a:bodyPr>
            <a:normAutofit/>
          </a:bodyPr>
          <a:lstStyle/>
          <a:p>
            <a:pPr algn="ctr"/>
            <a:r>
              <a:rPr lang="ru-RU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Форма обучения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5380529"/>
              </p:ext>
            </p:extLst>
          </p:nvPr>
        </p:nvGraphicFramePr>
        <p:xfrm>
          <a:off x="142844" y="785794"/>
          <a:ext cx="900115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08D8D5-6EC2-4D3B-A253-8C4CEA8F7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308D8D5-6EC2-4D3B-A253-8C4CEA8F7D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9AF8A5-24FE-4CC7-A772-B9D3D4CBC3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529AF8A5-24FE-4CC7-A772-B9D3D4CBC3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439718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Методы обучения</a:t>
            </a:r>
            <a:endParaRPr lang="ru-RU" b="1" u="sng" cap="none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8715436" cy="487375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Лекции </a:t>
            </a:r>
          </a:p>
          <a:p>
            <a:pPr algn="ctr">
              <a:buNone/>
            </a:pPr>
            <a:r>
              <a:rPr lang="ru-RU" sz="32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(приоритет заочное и дистанционное обучение);</a:t>
            </a:r>
          </a:p>
          <a:p>
            <a:r>
              <a:rPr lang="ru-RU" sz="32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Практические и лабораторные занятия </a:t>
            </a:r>
          </a:p>
          <a:p>
            <a:pPr algn="ctr">
              <a:buNone/>
            </a:pPr>
            <a:r>
              <a:rPr lang="ru-RU" sz="32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(приоритет очное обучение);</a:t>
            </a:r>
          </a:p>
          <a:p>
            <a:r>
              <a:rPr lang="ru-RU" sz="32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Контроль знаний </a:t>
            </a:r>
          </a:p>
          <a:p>
            <a:pPr algn="ctr">
              <a:buNone/>
            </a:pPr>
            <a:r>
              <a:rPr lang="ru-RU" sz="32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(приоритет практическому обучению).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329642" cy="582594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Образовательный стандарт:</a:t>
            </a:r>
            <a:endParaRPr lang="ru-RU" b="1" u="sng" cap="none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572560" cy="487375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36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Воспитание специалиста практического профиля, имеющего все необходимые знания и навыки, а главное – желание работать по специальности</a:t>
            </a:r>
            <a:r>
              <a:rPr lang="ru-RU" sz="32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endParaRPr lang="ru-RU" sz="3200" b="1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329642" cy="582594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Формы и методы воспитания</a:t>
            </a:r>
            <a:endParaRPr lang="ru-RU" b="1" u="sng" cap="none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714356"/>
            <a:ext cx="8643998" cy="5929354"/>
          </a:xfrm>
        </p:spPr>
        <p:txBody>
          <a:bodyPr>
            <a:normAutofit fontScale="92500" lnSpcReduction="2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just"/>
            <a:r>
              <a:rPr lang="ru-RU" sz="26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непосредственное влияние воспитателя на воспитанника (посредством убеждения, нравоучения, </a:t>
            </a:r>
            <a:r>
              <a:rPr lang="ru-RU" sz="26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требования, </a:t>
            </a:r>
            <a:r>
              <a:rPr lang="ru-RU" sz="26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поощрения, личного примера, авторитета, просьбы, совета);</a:t>
            </a:r>
          </a:p>
          <a:p>
            <a:pPr algn="just"/>
            <a:r>
              <a:rPr lang="ru-RU" sz="26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создание специальных условий, ситуаций и обстоятельств, которые вынуждают воспитанника изменить собственное отношение, выразить свою позицию, осуществить поступок, проявить характер;</a:t>
            </a:r>
          </a:p>
          <a:p>
            <a:pPr algn="just"/>
            <a:r>
              <a:rPr lang="ru-RU" sz="26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совместную деятельность воспитателя с воспитанником, общение, игру;</a:t>
            </a:r>
          </a:p>
          <a:p>
            <a:pPr algn="just"/>
            <a:r>
              <a:rPr lang="ru-RU" sz="26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процессы обучения и самообразования и передачи информации, социального опыта в кругу коллег, учебного коллектива, в процессе дружеского и профессионального общения;</a:t>
            </a:r>
          </a:p>
          <a:p>
            <a:pPr algn="just"/>
            <a:r>
              <a:rPr lang="ru-RU" sz="26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погружение в мир народных традиций, фольклорного творчества, чтение художественной литературы. </a:t>
            </a:r>
          </a:p>
          <a:p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87375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0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Воспитать специалиста среднего звена, как социально развитого субъекта. </a:t>
            </a:r>
            <a:endParaRPr lang="ru-RU" sz="4000" b="1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868346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Морально – нравственный кодекс выпускника:</a:t>
            </a:r>
            <a:endParaRPr lang="ru-RU" b="1" u="sng" cap="none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868346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Морально – нравственный кодекс выпускника:</a:t>
            </a:r>
            <a:endParaRPr lang="ru-RU" b="1" u="sng" cap="none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786874" cy="487375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endParaRPr lang="ru-RU" sz="2800" b="1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8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быть ответственным,</a:t>
            </a:r>
          </a:p>
          <a:p>
            <a:r>
              <a:rPr lang="ru-RU" sz="28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уметь общаться (коммуникабельность),</a:t>
            </a:r>
          </a:p>
          <a:p>
            <a:r>
              <a:rPr lang="ru-RU" sz="28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выработать грамотную речь,</a:t>
            </a:r>
          </a:p>
          <a:p>
            <a:r>
              <a:rPr lang="ru-RU" sz="28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развить способность к обучаемости,</a:t>
            </a:r>
          </a:p>
          <a:p>
            <a:r>
              <a:rPr lang="ru-RU" sz="28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быть дисциплинированным,</a:t>
            </a:r>
          </a:p>
          <a:p>
            <a:r>
              <a:rPr lang="ru-RU" sz="28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ориентация на нематериальные ценности,</a:t>
            </a:r>
          </a:p>
          <a:p>
            <a:r>
              <a:rPr lang="ru-RU" sz="28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уметь профессионально выполнять работу.</a:t>
            </a:r>
          </a:p>
          <a:p>
            <a:pPr>
              <a:buNone/>
            </a:pP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87375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4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Благодарим за внимание !!!</a:t>
            </a:r>
            <a:endParaRPr lang="ru-RU" sz="4400" b="1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ТИП ОБРАЗОВАТЕЛЬНОГО УЧРЕЖДЕНИЯ</a:t>
            </a:r>
            <a:endParaRPr lang="ru-RU" b="1" u="sng" cap="none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8401080" cy="487375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endParaRPr lang="ru-RU" sz="3200" b="1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Высокий уровень </a:t>
            </a:r>
          </a:p>
          <a:p>
            <a:pPr algn="ctr">
              <a:buNone/>
            </a:pPr>
            <a:r>
              <a:rPr lang="ru-RU" sz="32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средне – специального, профессионально – технического образования – залог успешной подготовки специалистов рабочих профессий.</a:t>
            </a:r>
            <a:endParaRPr lang="ru-RU" sz="3200" b="1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582594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ТИП ОБРАЗОВАТЕЛЬНОГО УЧРЕЖДЕНИЯ</a:t>
            </a:r>
            <a:endParaRPr lang="ru-RU" b="1" cap="none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786874" cy="4873752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Профессионально – технические училища (ПТУ)</a:t>
            </a:r>
          </a:p>
          <a:p>
            <a:r>
              <a:rPr lang="ru-RU" sz="40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Колледжи</a:t>
            </a:r>
          </a:p>
          <a:p>
            <a:r>
              <a:rPr lang="ru-RU" sz="40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Лицеи</a:t>
            </a:r>
          </a:p>
          <a:p>
            <a:r>
              <a:rPr lang="ru-RU" sz="40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Техникумы</a:t>
            </a:r>
          </a:p>
          <a:p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5403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Цели и задачи образовательного учреждения</a:t>
            </a:r>
            <a:endParaRPr lang="ru-RU" sz="2800" b="1" u="sng" cap="none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715436" cy="542928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u="sng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Цели состоят в том, чтобы создать условия, при которых учащиеся:</a:t>
            </a:r>
          </a:p>
          <a:p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самостоятельно и охотно приобретали недостающие знания базового и специального уровней из всевозможных источников;</a:t>
            </a:r>
          </a:p>
          <a:p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 учились пользоваться приобретенными знаниями для решения образовательных и практических задач;</a:t>
            </a:r>
          </a:p>
          <a:p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приобрели коммуникативные умения, работая в составе различных  учебных групп;</a:t>
            </a:r>
          </a:p>
          <a:p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развивали у себя исследовательские умения и навыки (сбор информации, наблюдение, экспериментаторская деятельность, анализирование, построение гипотез, обобщение данных);</a:t>
            </a:r>
          </a:p>
          <a:p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развивали системное мышление.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000108"/>
            <a:ext cx="8786874" cy="535785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2000" b="1" u="sng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Цель проекта:</a:t>
            </a:r>
          </a:p>
          <a:p>
            <a:r>
              <a:rPr lang="ru-RU" sz="20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обеспечить углубленное изучение специализированных предметов программы </a:t>
            </a:r>
            <a:r>
              <a:rPr lang="ru-RU" sz="2000" b="1" dirty="0" err="1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ССУЗа</a:t>
            </a:r>
            <a:r>
              <a:rPr lang="ru-RU" sz="20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;</a:t>
            </a:r>
          </a:p>
          <a:p>
            <a:r>
              <a:rPr lang="ru-RU" sz="20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создать условия для существенной дифференциации содержания обучения студентов с широкими и гибкими возможностями построения индивидуальной программы обучения;</a:t>
            </a:r>
          </a:p>
          <a:p>
            <a:r>
              <a:rPr lang="ru-RU" sz="20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способствовать установлению равного доступа к полноценному образованию разным категориям обучающихся, в соответствии с их способностями, индивидуальными склонностями и потребностями, в том числе - творческими;</a:t>
            </a:r>
          </a:p>
          <a:p>
            <a:r>
              <a:rPr lang="ru-RU" sz="20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расширить возможности социализации учащихся, обеспечив переход от общего образования к высшему профессиональному.</a:t>
            </a:r>
          </a:p>
          <a:p>
            <a:endParaRPr lang="ru-RU" sz="2000" b="1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5403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Цели и задачи образовательного учреждения</a:t>
            </a:r>
            <a:endParaRPr lang="ru-RU" sz="2800" b="1" u="sng" cap="none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401080" cy="5402406"/>
          </a:xfrm>
        </p:spPr>
        <p:txBody>
          <a:bodyPr>
            <a:normAutofit fontScale="92500" lnSpcReduction="2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b="1" u="sng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Задачи образовательного учреждения:</a:t>
            </a:r>
          </a:p>
          <a:p>
            <a:pPr algn="ctr">
              <a:buNone/>
            </a:pPr>
            <a:endParaRPr lang="ru-RU" b="1" u="sng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создание условий для существенной дифференциации содержания обучения студентов с широкими и гибкими возможностями построения индивидуальных образовательных программ;</a:t>
            </a:r>
          </a:p>
          <a:p>
            <a:r>
              <a:rPr lang="ru-RU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изменение содержания образовательного процесса, за счет перехода к новым образовательным технологиям;</a:t>
            </a:r>
          </a:p>
          <a:p>
            <a:r>
              <a:rPr lang="ru-RU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подготовка педагогического коллектива к переходу на новый уровень образовательного стандарта;</a:t>
            </a:r>
          </a:p>
          <a:p>
            <a:r>
              <a:rPr lang="ru-RU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подбор и конструирование методик, позволяющих оценивать интеллектуальные возможности каждого ученика, строить прогнозы на будущее относительно его интеллектуального потенциала;</a:t>
            </a:r>
          </a:p>
          <a:p>
            <a:r>
              <a:rPr lang="ru-RU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реализация образовательного процесса на основе разработанных методик.</a:t>
            </a:r>
          </a:p>
          <a:p>
            <a:pPr>
              <a:buNone/>
            </a:pPr>
            <a:endParaRPr lang="ru-RU" b="1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5403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Цели и задачи образовательного учреждения</a:t>
            </a:r>
            <a:endParaRPr lang="ru-RU" sz="2800" b="1" u="sng" cap="none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Организационная структура образовательного учреждения</a:t>
            </a:r>
            <a:endParaRPr lang="ru-RU" b="1" u="sng" cap="none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786874" cy="1614486"/>
          </a:xfrm>
        </p:spPr>
        <p:txBody>
          <a:bodyPr>
            <a:normAutofit fontScale="70000" lnSpcReduction="2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0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Главное в нашем проекте:</a:t>
            </a:r>
          </a:p>
          <a:p>
            <a:pPr algn="ctr">
              <a:buNone/>
            </a:pPr>
            <a:r>
              <a:rPr lang="ru-RU" sz="40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Взаимодействие администрации учреждения со структурами самоуправления учащихся </a:t>
            </a:r>
            <a:endParaRPr lang="ru-RU" sz="4000" b="1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3071810"/>
          <a:ext cx="8429684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7989C8-9F9D-46E6-9DCE-0CA54AE71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037989C8-9F9D-46E6-9DCE-0CA54AE71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037989C8-9F9D-46E6-9DCE-0CA54AE71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F16A5A-7CFB-4B1F-8CB7-D3CB28213E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E9F16A5A-7CFB-4B1F-8CB7-D3CB28213E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E9F16A5A-7CFB-4B1F-8CB7-D3CB28213E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6D0916-CE34-4A48-8BDD-C534753A57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A86D0916-CE34-4A48-8BDD-C534753A57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A86D0916-CE34-4A48-8BDD-C534753A57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D16F1C-3032-497C-9008-BAEA4A3465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17D16F1C-3032-497C-9008-BAEA4A3465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17D16F1C-3032-497C-9008-BAEA4A3465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AEFC74-DB42-4EB8-8347-296D3A40C1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78AEFC74-DB42-4EB8-8347-296D3A40C1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78AEFC74-DB42-4EB8-8347-296D3A40C1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C55491-4FB5-4ACF-B733-319012944A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68C55491-4FB5-4ACF-B733-319012944A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68C55491-4FB5-4ACF-B733-319012944A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64294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  <a:ea typeface="Batang" pitchFamily="18" charset="-127"/>
              </a:rPr>
              <a:t>Форма и методы обучения</a:t>
            </a:r>
            <a:endParaRPr lang="ru-RU" b="1" u="sng" cap="none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000108"/>
            <a:ext cx="9144000" cy="4873752"/>
          </a:xfrm>
        </p:spPr>
        <p:txBody>
          <a:bodyPr>
            <a:normAutofit lnSpcReduction="1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r>
              <a:rPr lang="ru-RU" sz="36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ВОПРОС:</a:t>
            </a:r>
            <a:endParaRPr lang="en-US" sz="3600" b="1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36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Как сделать образование увлекательным</a:t>
            </a:r>
            <a:r>
              <a:rPr lang="en-US" sz="36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?</a:t>
            </a:r>
            <a:endParaRPr lang="ru-RU" sz="3600" b="1" dirty="0" smtClean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6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ОТВЕТ:</a:t>
            </a:r>
          </a:p>
          <a:p>
            <a:pPr algn="ctr">
              <a:buNone/>
            </a:pPr>
            <a:r>
              <a:rPr lang="ru-RU" sz="36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Доказать необходимость в нем, показав все положительные стороны, и подготовить молодого специалиста к негативным моментам будущей профессии.</a:t>
            </a:r>
          </a:p>
          <a:p>
            <a:endParaRPr lang="ru-RU" sz="3600" b="1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654032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b="1" u="sng" cap="none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Форма обучения</a:t>
            </a:r>
            <a:endParaRPr lang="ru-RU" b="1" u="sng" cap="none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4142559"/>
              </p:ext>
            </p:extLst>
          </p:nvPr>
        </p:nvGraphicFramePr>
        <p:xfrm>
          <a:off x="214282" y="1000125"/>
          <a:ext cx="8501121" cy="557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CF8CFF-C441-4B28-85BF-7BA7219C5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60CF8CFF-C441-4B28-85BF-7BA7219C5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60CF8CFF-C441-4B28-85BF-7BA7219C5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9DCAF9-A03B-4E1F-83FA-EF7E7E99BA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BC9DCAF9-A03B-4E1F-83FA-EF7E7E99BA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BC9DCAF9-A03B-4E1F-83FA-EF7E7E99BA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C4EFDC-A9DA-47B5-A80B-38B87209EF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95C4EFDC-A9DA-47B5-A80B-38B87209EF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95C4EFDC-A9DA-47B5-A80B-38B87209EF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00E827-CCE9-408E-9F10-1CF8B21F8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5400E827-CCE9-408E-9F10-1CF8B21F8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5400E827-CCE9-408E-9F10-1CF8B21F8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154</TotalTime>
  <Words>732</Words>
  <Application>Microsoft Office PowerPoint</Application>
  <PresentationFormat>Экран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Министерство сельского хозяйства и продовольствия  РБ УО «Витебская ордена «Знак Почета» государственная академия ветеринарной медицины»  кафедра экономической теории и истории</vt:lpstr>
      <vt:lpstr>ТИП ОБРАЗОВАТЕЛЬНОГО УЧРЕЖДЕНИЯ</vt:lpstr>
      <vt:lpstr>ТИП ОБРАЗОВАТЕЛЬНОГО УЧРЕЖДЕНИЯ</vt:lpstr>
      <vt:lpstr>Цели и задачи образовательного учреждения</vt:lpstr>
      <vt:lpstr>Цели и задачи образовательного учреждения</vt:lpstr>
      <vt:lpstr>Цели и задачи образовательного учреждения</vt:lpstr>
      <vt:lpstr>Организационная структура образовательного учреждения</vt:lpstr>
      <vt:lpstr>Форма и методы обучения</vt:lpstr>
      <vt:lpstr>Форма обучения</vt:lpstr>
      <vt:lpstr>Форма обучения</vt:lpstr>
      <vt:lpstr>Методы обучения</vt:lpstr>
      <vt:lpstr>Образовательный стандарт:</vt:lpstr>
      <vt:lpstr>Формы и методы воспитания</vt:lpstr>
      <vt:lpstr>Морально – нравственный кодекс выпускника:</vt:lpstr>
      <vt:lpstr>Морально – нравственный кодекс выпускника: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сельского хозяйства и продовольствия  РБ УО «Витебская ордена «Знак Почета» государственная академия ветеринарной медицины»  кафедра экономической теории и истории</dc:title>
  <dc:creator>Глеб</dc:creator>
  <cp:lastModifiedBy>Александр Соловьев</cp:lastModifiedBy>
  <cp:revision>26</cp:revision>
  <dcterms:created xsi:type="dcterms:W3CDTF">2012-03-22T18:59:17Z</dcterms:created>
  <dcterms:modified xsi:type="dcterms:W3CDTF">2012-03-23T07:46:13Z</dcterms:modified>
</cp:coreProperties>
</file>