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70" r:id="rId7"/>
    <p:sldId id="260" r:id="rId8"/>
    <p:sldId id="261" r:id="rId9"/>
    <p:sldId id="271" r:id="rId10"/>
    <p:sldId id="262" r:id="rId11"/>
    <p:sldId id="263" r:id="rId12"/>
    <p:sldId id="264" r:id="rId13"/>
    <p:sldId id="268" r:id="rId14"/>
    <p:sldId id="272" r:id="rId15"/>
    <p:sldId id="265" r:id="rId16"/>
    <p:sldId id="266" r:id="rId17"/>
    <p:sldId id="26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E741-5DB6-4B78-AA5F-E16A625F4CF2}" type="datetimeFigureOut">
              <a:rPr lang="ru-RU" smtClean="0"/>
              <a:t>11.05.2012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812-7D4F-42ED-9106-2EF278F143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E741-5DB6-4B78-AA5F-E16A625F4CF2}" type="datetimeFigureOut">
              <a:rPr lang="ru-RU" smtClean="0"/>
              <a:t>11.05.2012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812-7D4F-42ED-9106-2EF278F143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E741-5DB6-4B78-AA5F-E16A625F4CF2}" type="datetimeFigureOut">
              <a:rPr lang="ru-RU" smtClean="0"/>
              <a:t>11.05.2012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812-7D4F-42ED-9106-2EF278F143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E741-5DB6-4B78-AA5F-E16A625F4CF2}" type="datetimeFigureOut">
              <a:rPr lang="ru-RU" smtClean="0"/>
              <a:t>11.05.2012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812-7D4F-42ED-9106-2EF278F143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E741-5DB6-4B78-AA5F-E16A625F4CF2}" type="datetimeFigureOut">
              <a:rPr lang="ru-RU" smtClean="0"/>
              <a:t>11.05.2012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812-7D4F-42ED-9106-2EF278F143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E741-5DB6-4B78-AA5F-E16A625F4CF2}" type="datetimeFigureOut">
              <a:rPr lang="ru-RU" smtClean="0"/>
              <a:t>11.05.2012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812-7D4F-42ED-9106-2EF278F143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E741-5DB6-4B78-AA5F-E16A625F4CF2}" type="datetimeFigureOut">
              <a:rPr lang="ru-RU" smtClean="0"/>
              <a:t>11.05.2012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812-7D4F-42ED-9106-2EF278F143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E741-5DB6-4B78-AA5F-E16A625F4CF2}" type="datetimeFigureOut">
              <a:rPr lang="ru-RU" smtClean="0"/>
              <a:t>11.05.2012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812-7D4F-42ED-9106-2EF278F143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E741-5DB6-4B78-AA5F-E16A625F4CF2}" type="datetimeFigureOut">
              <a:rPr lang="ru-RU" smtClean="0"/>
              <a:t>11.05.2012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812-7D4F-42ED-9106-2EF278F143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E741-5DB6-4B78-AA5F-E16A625F4CF2}" type="datetimeFigureOut">
              <a:rPr lang="ru-RU" smtClean="0"/>
              <a:t>11.05.2012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812-7D4F-42ED-9106-2EF278F143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E741-5DB6-4B78-AA5F-E16A625F4CF2}" type="datetimeFigureOut">
              <a:rPr lang="ru-RU" smtClean="0"/>
              <a:t>11.05.2012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C7812-7D4F-42ED-9106-2EF278F143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E741-5DB6-4B78-AA5F-E16A625F4CF2}" type="datetimeFigureOut">
              <a:rPr lang="ru-RU" smtClean="0"/>
              <a:t>11.05.2012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C7812-7D4F-42ED-9106-2EF278F143A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ukor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928670"/>
            <a:ext cx="69294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Система образования в Корее</a:t>
            </a:r>
            <a:endParaRPr lang="ru-RU" sz="8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80x320_LWuEwCvv6Iin2vVaHq4uHx8e4teNo7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714356"/>
            <a:ext cx="4857752" cy="54292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357686" cy="6858000"/>
          </a:xfrm>
        </p:spPr>
        <p:txBody>
          <a:bodyPr>
            <a:noAutofit/>
          </a:bodyPr>
          <a:lstStyle/>
          <a:p>
            <a:r>
              <a:rPr lang="ru-RU" sz="1600" b="1" dirty="0"/>
              <a:t>В корейской средней школе 3 класса.</a:t>
            </a:r>
          </a:p>
          <a:p>
            <a:r>
              <a:rPr lang="ru-RU" sz="1600" b="1" dirty="0"/>
              <a:t>Большинство учеников поступают в неё в возрасте 12 лет и заканчивают, соответственно, к 15 годам (по западным меркам). Эти три года соответствуют примерно 7-9 классам Североамериканской и 2 и 4 классам Британской образовательных систем</a:t>
            </a:r>
            <a:r>
              <a:rPr lang="ru-RU" sz="1600" b="1" dirty="0" smtClean="0"/>
              <a:t>. По </a:t>
            </a:r>
            <a:r>
              <a:rPr lang="ru-RU" sz="1600" b="1" dirty="0"/>
              <a:t>сравнению с начальной, южнокорейская средняя школа предъявляет гораздо более высокие требования к своим учащимся.</a:t>
            </a:r>
          </a:p>
          <a:p>
            <a:r>
              <a:rPr lang="ru-RU" sz="1600" b="1" dirty="0"/>
              <a:t>Почти всегда строго регулируются форма одежды и прически, как и многие другие аспекты жизни студента. Как и в начальной школе, школьники проводят большую часть дня в одном классе со своими одноклассниками; однако, каждый предмет преподается своим учителем. Учителя переходят из класса в класс и только у некоторых из них, исключая тех, кто преподает «специальные» предметы, имеют свою аудиторию, куда ученики ходят сами. Классные руководители играют очень важную роль в жизни учеников и имеют существенно больший авторитет, чем их американские коллеги.</a:t>
            </a:r>
          </a:p>
          <a:p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29719905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857232"/>
            <a:ext cx="3714741" cy="5328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500694" cy="6858000"/>
          </a:xfrm>
        </p:spPr>
        <p:txBody>
          <a:bodyPr>
            <a:noAutofit/>
          </a:bodyPr>
          <a:lstStyle/>
          <a:p>
            <a:r>
              <a:rPr lang="ru-RU" sz="1600" b="1" dirty="0"/>
              <a:t>У учеников в средней школе по шесть уроков в день, которым обычно предшествует одно особенный блок времени ранним утром, а также седьмой урок, особенный для каждой специализации</a:t>
            </a:r>
            <a:r>
              <a:rPr lang="ru-RU" sz="1600" b="1" dirty="0" smtClean="0"/>
              <a:t>.</a:t>
            </a:r>
            <a:r>
              <a:rPr lang="ru-RU" sz="1600" b="1" dirty="0"/>
              <a:t> </a:t>
            </a:r>
            <a:r>
              <a:rPr lang="ru-RU" sz="1600" b="1" dirty="0" smtClean="0"/>
              <a:t>В </a:t>
            </a:r>
            <a:r>
              <a:rPr lang="ru-RU" sz="1600" b="1" dirty="0"/>
              <a:t>отличие от вуза, учебный план не сильно варьируется от одной средней школы к другой. Ядро учебной программы формируется: математикой, корейским и английским языками, также рядом точных наук. Дополнительные предметы включают: различные искусства, физическая культура, история, китайская иероглифика, этика, ведение домашней экономики, уроки компьютерной грамотности.</a:t>
            </a:r>
          </a:p>
          <a:p>
            <a:r>
              <a:rPr lang="ru-RU" sz="1600" b="1" dirty="0"/>
              <a:t>Продолжительность учебных занятий равняется 45 минутам. Непосредственно до начала первого урока, у учеников имеется в распоряжении порядка 30 минут, которые могут быть использованы по желанию для самообучения, просмотра программ, вещаемых специальным образовательным  каналом или для ведения личных или классных дел. В 2008 году, школьники посещали занятия полный день с понедельника по пятницу, а также </a:t>
            </a:r>
            <a:r>
              <a:rPr lang="ru-RU" sz="1600" b="1" dirty="0" smtClean="0"/>
              <a:t>по пол дня </a:t>
            </a:r>
            <a:r>
              <a:rPr lang="ru-RU" sz="1600" b="1" dirty="0"/>
              <a:t>каждую первую, третью и пятую субботы месяца. В субботу учащиеся занимаются дополнительной деятельностью в каких-либо </a:t>
            </a:r>
            <a:r>
              <a:rPr lang="ru-RU" sz="1600" b="1" dirty="0" smtClean="0"/>
              <a:t>кружках. Как </a:t>
            </a:r>
            <a:r>
              <a:rPr lang="ru-RU" sz="1600" b="1" dirty="0"/>
              <a:t>и в начальной школе, учащиеся переходят из класса в класс вне зависимости от их успеваемости, вследствие чего один и тот же предмет в одном и том же классе может изучаться совершенно разными по уровню подготовки учениками.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-du-jour-socie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571480"/>
            <a:ext cx="3857620" cy="53598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214942" cy="6715148"/>
          </a:xfrm>
        </p:spPr>
        <p:txBody>
          <a:bodyPr>
            <a:noAutofit/>
          </a:bodyPr>
          <a:lstStyle/>
          <a:p>
            <a:r>
              <a:rPr lang="ru-RU" sz="1800" b="1" dirty="0"/>
              <a:t>Оценки начинают играть очень важную роль в последнем году средней школы, поскольку они влияют на шансы поступления ученика в тот или иной ВУЗ, для тех, кто в первую очередь хотят сделать научную, а не профессиональную техническую карьеру. В остальных же случаях оценки нужны просто для того, чтобы порадовать родителей или учителей (или избежать их праведного гнева). Существуют несколько стандартных форм экзамена для определённых предметов, а преподаватели «научных» предметов обязаны следовать рекомендованным учебным пособиям, однако, обычно учителя средних школ обладают большими полномочиями относительно программы курса и метода преподавания, нежели преподаватели в </a:t>
            </a:r>
            <a:r>
              <a:rPr lang="ru-RU" sz="1800" b="1" dirty="0" err="1" smtClean="0"/>
              <a:t>ВУЗах.Многие</a:t>
            </a:r>
            <a:r>
              <a:rPr lang="ru-RU" sz="1800" b="1" dirty="0" smtClean="0"/>
              <a:t> </a:t>
            </a:r>
            <a:r>
              <a:rPr lang="ru-RU" sz="1800" b="1" dirty="0"/>
              <a:t>ученики средней школы после занятий также посещают дополнительные курсы, либо проходят обучение у частных репетиторов. Особое внимание уделяется английскому и математике. Так же в Корее на сегодняшний день существует средняя школа для русскоговорящих детей в городе </a:t>
            </a:r>
            <a:r>
              <a:rPr lang="ru-RU" sz="1800" b="1" dirty="0" err="1"/>
              <a:t>Пусане</a:t>
            </a:r>
            <a:r>
              <a:rPr lang="ru-RU" sz="1800" b="1" dirty="0"/>
              <a:t>. </a:t>
            </a:r>
          </a:p>
          <a:p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0"/>
            <a:ext cx="4357686" cy="28026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465513" cy="6858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Министерство образования Южной Кореи одобрило инициативу по переводу всех начальных и средних школ страны на электронные учебные пособия.</a:t>
            </a:r>
          </a:p>
          <a:p>
            <a:endParaRPr lang="ru-RU" sz="2400" b="1" dirty="0"/>
          </a:p>
        </p:txBody>
      </p:sp>
      <p:pic>
        <p:nvPicPr>
          <p:cNvPr id="6" name="Рисунок 5" descr="172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981325"/>
            <a:ext cx="4357686" cy="3876675"/>
          </a:xfrm>
          <a:prstGeom prst="rect">
            <a:avLst/>
          </a:prstGeom>
        </p:spPr>
      </p:pic>
      <p:pic>
        <p:nvPicPr>
          <p:cNvPr id="7" name="Рисунок 6" descr="img_606X341_DIGITAL-TEXTBOO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2"/>
            <a:ext cx="4663437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tx1"/>
                </a:solidFill>
              </a:rPr>
              <a:t>ВЫСШЕЕ ОБРАЗОВАНИЕ</a:t>
            </a:r>
            <a:endParaRPr lang="ru-RU" sz="8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2818_506x2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714356"/>
            <a:ext cx="5249965" cy="5429264"/>
          </a:xfrm>
        </p:spPr>
      </p:pic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00430" cy="6858000"/>
          </a:xfrm>
        </p:spPr>
        <p:txBody>
          <a:bodyPr/>
          <a:lstStyle/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В </a:t>
            </a:r>
            <a:r>
              <a:rPr lang="ru-RU" sz="2000" b="1" dirty="0"/>
              <a:t>высшие школы поступают на первый курс в возрасте 17 лет и выпускаются после третьего класса в 19 лет. Школы могут быть разделены на специализированные отделения, соответствующие интересам того или иного студента и совпадающие с его карьерным путём.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omputers-and-le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0"/>
            <a:ext cx="556895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465513" cy="6858000"/>
          </a:xfrm>
        </p:spPr>
        <p:txBody>
          <a:bodyPr>
            <a:normAutofit/>
          </a:bodyPr>
          <a:lstStyle/>
          <a:p>
            <a:r>
              <a:rPr lang="ru-RU" sz="1600" b="1" dirty="0"/>
              <a:t>Высшие школы могут быть также поделены на общественные (публичные) и частные. Такие школы не дают какую-то специальность, но просто готовят своих учеников для поступления в колледж. Те студенты, которые по каким-либо причинам не хотят получать образование в колледже, существуют профессиональные училища, которые специализируются в области технологии, агрикультуры или финансов, куда студенты могут поступить сразу после выпуска из школ. Говоря о расписании высших школ, считается нормальным для студента возвращаться домой после полуночи после интенсивных сессии «самообучения» в такой школе. </a:t>
            </a:r>
            <a:r>
              <a:rPr lang="ru-RU" sz="1600" b="1" dirty="0" smtClean="0"/>
              <a:t>Учебная программа </a:t>
            </a:r>
            <a:r>
              <a:rPr lang="ru-RU" sz="1600" b="1" dirty="0"/>
              <a:t>с порядка одиннадцатью предметам зачастую признается </a:t>
            </a:r>
            <a:r>
              <a:rPr lang="ru-RU" sz="1600" b="1" dirty="0" smtClean="0"/>
              <a:t>тяжелой</a:t>
            </a:r>
            <a:r>
              <a:rPr lang="ru-RU" sz="1600" b="1" dirty="0"/>
              <a:t>, поэтому некоторые студенты предпочитают поступать в частные академии.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orea_seminar_0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500042"/>
            <a:ext cx="4929222" cy="4929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929058" cy="6858000"/>
          </a:xfrm>
        </p:spPr>
        <p:txBody>
          <a:bodyPr/>
          <a:lstStyle/>
          <a:p>
            <a:endParaRPr lang="ru-RU" sz="2000" b="1" dirty="0" smtClean="0"/>
          </a:p>
          <a:p>
            <a:r>
              <a:rPr lang="ru-RU" sz="2000" b="1" dirty="0" smtClean="0"/>
              <a:t>В </a:t>
            </a:r>
            <a:r>
              <a:rPr lang="ru-RU" sz="2000" b="1" dirty="0"/>
              <a:t>перечень основных предметов входят корейский и английский языки, математика, а также различные общественные и естественные науки. Важно заметить, что конкретные предметы и уровень их преподавания могут варьироваться от школы школе, в зависимости от специализации таких учебных заведений. В отличие от средней школы, получение образования в высшей школе не является обязательным.</a:t>
            </a:r>
          </a:p>
          <a:p>
            <a:r>
              <a:rPr lang="en-US" sz="2000" b="1" dirty="0"/>
              <a:t> </a:t>
            </a:r>
            <a:endParaRPr lang="ru-RU" sz="2000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0"/>
            <a:ext cx="2928925" cy="500063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Стоимость обучения в корейских вузах варьируется от 2 000 до 8 000 долларов в год, в зависимости от выбранного факультета и вуза. Причем обучение в частных вузах дороже, чем в государственных, хотя последние являются более престижными. Расходы на проживание и питание составят около 400 долларов ежемесячно.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x_56647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0"/>
            <a:ext cx="6143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14356"/>
            <a:ext cx="7772400" cy="3000396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1"/>
                </a:solidFill>
              </a:rPr>
              <a:t>ДЕТСКИЙ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b="1" dirty="0" smtClean="0">
                <a:solidFill>
                  <a:schemeClr val="tx1"/>
                </a:solidFill>
              </a:rPr>
              <a:t>САД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0525361.3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5" y="0"/>
            <a:ext cx="5857885" cy="6858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42852"/>
            <a:ext cx="3465513" cy="5983311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Корее,  существует  старая пословица   «Даже не наступай на тень своего учителя» . Эта пословица  как нельзя лучше на наш взгляд   передаёт традиционное  корейское почтение к  учителям вообще  и  к образованию  в частности. В системе образования ,  как и в других сферах общественной жизни, происходили время от времени много изменений  но старые традиции неизменно сохранялись.  Сама же система официального образования  начала складываются  в Корее в период Трёх государств.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09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-65749"/>
            <a:ext cx="5643570" cy="69237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465513" cy="6126163"/>
          </a:xfrm>
        </p:spPr>
        <p:txBody>
          <a:bodyPr/>
          <a:lstStyle/>
          <a:p>
            <a:r>
              <a:rPr lang="ru-RU" sz="2400" b="1" dirty="0"/>
              <a:t>Корейские детские сады не являются частью общей образовательной административной программы, родители отдают своих детей в частные заведения. В большинстве из них преподавание ведется на корейском, во многих есть классы английского, а в некоторых вообще английский является основным языком.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lip_image012_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0"/>
            <a:ext cx="5857883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465513" cy="6126163"/>
          </a:xfrm>
        </p:spPr>
        <p:txBody>
          <a:bodyPr>
            <a:noAutofit/>
          </a:bodyPr>
          <a:lstStyle/>
          <a:p>
            <a:r>
              <a:rPr lang="ru-RU" sz="2000" b="1" dirty="0"/>
              <a:t>В детские сады отдают детей в возрасте от трёх до пяти лет. Большинство детей могут не получать «дошкольную» подготовку, но просто ходить в детский сад вместе с другими детьми, при этом, разница в возрасте может достигать трёх лет. При достижении шести лет дети обычно идут в начальную школу.</a:t>
            </a:r>
          </a:p>
          <a:p>
            <a:r>
              <a:rPr lang="ru-RU" sz="2000" b="1" dirty="0"/>
              <a:t>Немаловажным фактором также являлись впечатляющие выпускные церемонии, а также дипломы и грамоты об окончании детского сада, которые в определённой степени импонировали родительскому чувству гордости за своё </a:t>
            </a:r>
            <a:r>
              <a:rPr lang="ru-RU" sz="2000" b="1" dirty="0" smtClean="0"/>
              <a:t>чадо.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14489"/>
            <a:ext cx="7772400" cy="269241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ШКОЛЬНОЕ ОБРАЗОВАНИЕ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465513" cy="6858000"/>
          </a:xfrm>
        </p:spPr>
        <p:txBody>
          <a:bodyPr>
            <a:noAutofit/>
          </a:bodyPr>
          <a:lstStyle/>
          <a:p>
            <a:r>
              <a:rPr lang="ru-RU" sz="1600" b="1" dirty="0"/>
              <a:t>Корейское школьное образование делится на среднее и высшее (обучение в средней и высшей школах соответственно).</a:t>
            </a:r>
          </a:p>
          <a:p>
            <a:r>
              <a:rPr lang="ru-RU" sz="1600" b="1" dirty="0" smtClean="0"/>
              <a:t>По статистике</a:t>
            </a:r>
            <a:r>
              <a:rPr lang="ru-RU" sz="1600" b="1" dirty="0"/>
              <a:t>, в 1987 году было примерно 4 895 354 учащихся и 150 873 учителей в средних и высших школах. Из числа учителей примерно 69 % были мужчинами. Введение школьного образования отражало изменение общих популяционных тенденций — в 1979 году его получало 3 959 975 учащихся. В 1987 году, учитывая безусловную важность получения высшего образования, большинство учеников пытались получить высшее образование: 1 397 359 учеников (60 % от общего числа) поступали в ВУЗы, по сравнению с 840 265 учениками в профессиональные училища</a:t>
            </a:r>
          </a:p>
          <a:p>
            <a:r>
              <a:rPr lang="ru-RU" sz="1600" b="1" dirty="0"/>
              <a:t>Вступительные экзамены в среднюю школу были упразднены в 1968 году. </a:t>
            </a:r>
          </a:p>
        </p:txBody>
      </p:sp>
      <p:pic>
        <p:nvPicPr>
          <p:cNvPr id="7" name="Содержимое 6" descr="kor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500042"/>
            <a:ext cx="4941143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orth-Korean-Defectors-sc-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500042"/>
            <a:ext cx="4786313" cy="58077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465513" cy="6858000"/>
          </a:xfrm>
        </p:spPr>
        <p:txBody>
          <a:bodyPr>
            <a:noAutofit/>
          </a:bodyPr>
          <a:lstStyle/>
          <a:p>
            <a:r>
              <a:rPr lang="ru-RU" sz="1600" b="1" dirty="0"/>
              <a:t>В конце 1980-х, учащиеся все ещё должны были сдавать вступительные экзамены (однако без соперничества с другими кандидатами), и результат поступления определялся либо случайным образом, либо по месту проживания относительно того или иного учебного заведения. Школы, чей ранг раньше определялся по уровню обучающихся, были уравнены в получении поддержки государства и количеству распределенных бедных учеников. Тем не менее, эта реформа не уровняла школы полностью. В Сеуле учащиеся, которые хорошо сдавали вступительные экзамены, были допущены к поступлению в более престижные школы </a:t>
            </a:r>
            <a:r>
              <a:rPr lang="ru-RU" sz="1600" b="1" dirty="0" smtClean="0"/>
              <a:t>не без </a:t>
            </a:r>
            <a:r>
              <a:rPr lang="ru-RU" sz="1600" b="1" dirty="0"/>
              <a:t>привязки к району, тогда как все остальные поступали именно в школу «своего» района. Реформы были равным образом применены к общественным и частным школам, поступление в которые строго контролировалось Министерством Образования.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43051"/>
            <a:ext cx="7772400" cy="276385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СРЕДНЕЕ ОБРАЗОВАНИЕ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1082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2012-05-11T12:46:03Z</dcterms:created>
  <dcterms:modified xsi:type="dcterms:W3CDTF">2012-05-11T15:55:28Z</dcterms:modified>
</cp:coreProperties>
</file>