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6" r:id="rId9"/>
    <p:sldId id="267" r:id="rId10"/>
    <p:sldId id="263" r:id="rId11"/>
    <p:sldId id="268" r:id="rId12"/>
    <p:sldId id="264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0758"/>
    <a:srgbClr val="680000"/>
    <a:srgbClr val="FFFFFF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93D9772-D6C1-4EB3-A656-A090B5C554D0}" type="datetimeFigureOut">
              <a:rPr lang="ru-RU" smtClean="0"/>
              <a:pPr/>
              <a:t>31.05.2012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CCB00B-CB6D-4EA2-9C44-332669452E5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Bar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j0341471.1991839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500042"/>
            <a:ext cx="8111885" cy="5786478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06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</p:spPr>
      </p:pic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-318431" y="1535314"/>
            <a:ext cx="6851936" cy="114592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1-й блок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(3месяца)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538826" y="3178388"/>
            <a:ext cx="6851936" cy="114592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440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блок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(3 месяца)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 rot="325047">
            <a:off x="1396081" y="4892899"/>
            <a:ext cx="6851936" cy="1145920"/>
          </a:xfrm>
          <a:prstGeom prst="mathMultiply">
            <a:avLst/>
          </a:prstGeom>
          <a:solidFill>
            <a:schemeClr val="accent1">
              <a:lumMod val="75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</a:t>
            </a:r>
            <a:r>
              <a:rPr lang="ru-RU" sz="440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блок</a:t>
            </a:r>
          </a:p>
          <a:p>
            <a:pPr lvl="0" algn="ctr">
              <a:spcBef>
                <a:spcPct val="0"/>
              </a:spcBef>
            </a:pPr>
            <a:r>
              <a:rPr kumimoji="0" lang="ru-RU" sz="4400" i="0" u="none" strike="noStrike" kern="1200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(3 месяца)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 rot="325047">
            <a:off x="249326" y="2311569"/>
            <a:ext cx="6645146" cy="1056767"/>
          </a:xfrm>
          <a:prstGeom prst="mathPlus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итоговый контроль – допуск ко 2-му блоку</a:t>
            </a: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 rot="325047">
            <a:off x="1106583" y="3954644"/>
            <a:ext cx="6645146" cy="1056767"/>
          </a:xfrm>
          <a:prstGeom prst="mathPlus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итоговый контроль – допуск к 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-му блоку</a:t>
            </a: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-163416" y="101469"/>
            <a:ext cx="6756186" cy="1398547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44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Блочная система: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Заголовок 5"/>
          <p:cNvSpPr txBox="1">
            <a:spLocks/>
          </p:cNvSpPr>
          <p:nvPr/>
        </p:nvSpPr>
        <p:spPr>
          <a:xfrm rot="325047">
            <a:off x="2469818" y="5542128"/>
            <a:ext cx="6633127" cy="1183512"/>
          </a:xfrm>
          <a:prstGeom prst="mathPlus">
            <a:avLst/>
          </a:prstGeom>
          <a:solidFill>
            <a:srgbClr val="FFFF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Экзамены</a:t>
            </a:r>
            <a:r>
              <a:rPr lang="ru-RU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500"/>
                            </p:stCondLst>
                            <p:childTnLst>
                              <p:par>
                                <p:cTn id="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7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-140983" y="965645"/>
            <a:ext cx="6925636" cy="1881768"/>
          </a:xfrm>
          <a:prstGeom prst="mathPlus">
            <a:avLst/>
          </a:prstGeom>
          <a:solidFill>
            <a:schemeClr val="tx1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Сдача практики (если сдан </a:t>
            </a:r>
            <a:r>
              <a:rPr lang="ru-RU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экзамен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) – переход на следующий уровень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448717" y="2102678"/>
            <a:ext cx="6774700" cy="1366759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Практика включает в себя практические занятия :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течение месяца группы занимаются с преподавателями, совершенствуя навыки по дисциплине </a:t>
            </a:r>
            <a:endParaRPr lang="ru-RU" sz="2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787710" y="3537413"/>
            <a:ext cx="6925636" cy="1881768"/>
          </a:xfrm>
          <a:prstGeom prst="mathPlus">
            <a:avLst/>
          </a:prstGeom>
          <a:solidFill>
            <a:srgbClr val="00206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endParaRPr lang="ru-RU" sz="2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lvl="0" algn="ctr">
              <a:spcBef>
                <a:spcPct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ОТПУСК (2 месяца)</a:t>
            </a:r>
            <a:endParaRPr kumimoji="0" lang="ru-RU" sz="2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290599" y="315740"/>
            <a:ext cx="6348258" cy="1917018"/>
          </a:xfrm>
          <a:prstGeom prst="frame">
            <a:avLst/>
          </a:prstGeom>
          <a:solidFill>
            <a:srgbClr val="FF00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Формы работы, методы образовательного процесса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463641" y="2240130"/>
            <a:ext cx="6645117" cy="1056765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 Один раз в неделю учитель индивидуально работает со студентом, проверяет его работу, исправляет, дает задание.</a:t>
            </a: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681701" y="3464140"/>
            <a:ext cx="6851936" cy="1145920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Лекции, информационные часы проводятся массово в течение недели</a:t>
            </a: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 rot="325047">
            <a:off x="753139" y="4821461"/>
            <a:ext cx="6851936" cy="1145920"/>
          </a:xfrm>
          <a:prstGeom prst="bracketPair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Студентам дистанционного обучения присутствие на итоговых контролях и экзамене обязательно</a:t>
            </a:r>
            <a:endParaRPr lang="ru-RU" sz="2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Рисунок 10" descr="students_sty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4185" y="285728"/>
            <a:ext cx="3279815" cy="178595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 descr="image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7302" y="2000240"/>
            <a:ext cx="2816698" cy="185738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" name="Рисунок 12" descr="1252348590_studenty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929066"/>
            <a:ext cx="2214568" cy="2214568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50"/>
                            </p:stCondLst>
                            <p:childTnLst>
                              <p:par>
                                <p:cTn id="1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5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47141" y="333223"/>
            <a:ext cx="7122112" cy="1335573"/>
          </a:xfrm>
          <a:prstGeom prst="flowChartTerminator">
            <a:avLst/>
          </a:prstGeom>
          <a:solidFill>
            <a:srgbClr val="FFFF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Личностные качества студента:</a:t>
            </a: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737263" y="1445932"/>
            <a:ext cx="6455032" cy="790789"/>
          </a:xfrm>
          <a:prstGeom prst="bracketPair">
            <a:avLst/>
          </a:prstGeom>
          <a:solidFill>
            <a:srgbClr val="FFFF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Умение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защитить свои знания и навыки</a:t>
            </a:r>
            <a:endParaRPr lang="ru-RU" sz="2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1241176" y="2163133"/>
            <a:ext cx="6518773" cy="875338"/>
          </a:xfrm>
          <a:prstGeom prst="bracketPair">
            <a:avLst/>
          </a:prstGeom>
          <a:solidFill>
            <a:schemeClr val="bg2">
              <a:lumMod val="75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Обладание большим багажом культурных ценностей</a:t>
            </a:r>
            <a:endParaRPr lang="ru-RU" sz="2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 rot="325047">
            <a:off x="1815069" y="2941883"/>
            <a:ext cx="6371117" cy="918966"/>
          </a:xfrm>
          <a:prstGeom prst="bracketPair">
            <a:avLst/>
          </a:prstGeom>
          <a:solidFill>
            <a:srgbClr val="7030A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Способность к пониманию, решению проблемных ситуаций</a:t>
            </a:r>
            <a:endParaRPr lang="ru-RU" sz="2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Заголовок 5"/>
          <p:cNvSpPr txBox="1">
            <a:spLocks/>
          </p:cNvSpPr>
          <p:nvPr/>
        </p:nvSpPr>
        <p:spPr>
          <a:xfrm rot="325047">
            <a:off x="2315393" y="3791939"/>
            <a:ext cx="6218507" cy="917196"/>
          </a:xfrm>
          <a:prstGeom prst="bracketPair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Сдержанность, 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культурное обхождение с людьми, порядочность, дружелюбие..</a:t>
            </a:r>
            <a:endParaRPr lang="ru-RU" sz="200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Рисунок 11" descr="1286821990_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727903"/>
            <a:ext cx="3152780" cy="2130097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-274836"/>
            <a:ext cx="6500826" cy="7132836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-119437" y="986942"/>
            <a:ext cx="7399437" cy="2360618"/>
          </a:xfrm>
          <a:prstGeom prst="rect">
            <a:avLst/>
          </a:prstGeom>
          <a:solidFill>
            <a:schemeClr val="bg1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Образование будущего –</a:t>
            </a:r>
            <a:r>
              <a:rPr kumimoji="0" lang="ru-RU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это формирование будущих поколений</a:t>
            </a:r>
            <a:endParaRPr kumimoji="0" lang="ru-RU" sz="4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325047">
            <a:off x="33197" y="1064286"/>
            <a:ext cx="7477782" cy="1371841"/>
          </a:xfrm>
          <a:solidFill>
            <a:srgbClr val="A90758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Высшее образование будущего 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170525">
            <a:off x="1503605" y="2329015"/>
            <a:ext cx="7571775" cy="2955707"/>
          </a:xfrm>
          <a:prstGeom prst="flowChartConnector">
            <a:avLst/>
          </a:prstGeom>
          <a:solidFill>
            <a:srgbClr val="FFFF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будет существовать в двух формах</a:t>
            </a:r>
            <a:endParaRPr lang="ru-RU" sz="5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/>
          <p:cNvSpPr>
            <a:spLocks noGrp="1"/>
          </p:cNvSpPr>
          <p:nvPr>
            <p:ph type="ctrTitle"/>
          </p:nvPr>
        </p:nvSpPr>
        <p:spPr>
          <a:xfrm rot="325047">
            <a:off x="89308" y="748468"/>
            <a:ext cx="8397569" cy="2289208"/>
          </a:xfrm>
          <a:prstGeom prst="chevron">
            <a:avLst/>
          </a:prstGeom>
          <a:blipFill>
            <a:blip r:embed="rId3" cstate="print"/>
            <a:stretch>
              <a:fillRect/>
            </a:stretch>
          </a:blip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Первая форма: образование при школах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 rot="325047">
            <a:off x="969947" y="3592019"/>
            <a:ext cx="8092862" cy="2102854"/>
          </a:xfrm>
          <a:prstGeom prst="chevron">
            <a:avLst/>
          </a:prstGeom>
          <a:blipFill>
            <a:blip r:embed="rId4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Вторая: дистанционное обучение</a:t>
            </a:r>
            <a:endParaRPr kumimoji="0" lang="ru-RU" sz="5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 rot="325047">
            <a:off x="62664" y="378569"/>
            <a:ext cx="8100482" cy="1710721"/>
          </a:xfrm>
          <a:solidFill>
            <a:schemeClr val="accent2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54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Цели и задачи высшего образования:</a:t>
            </a:r>
            <a:endParaRPr lang="ru-RU" sz="54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899649" y="1775754"/>
            <a:ext cx="7435208" cy="1776186"/>
          </a:xfrm>
          <a:prstGeom prst="rect">
            <a:avLst/>
          </a:prstGeom>
          <a:solidFill>
            <a:srgbClr val="FFFF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подготовка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новых поколений граждан к жизнедеятельности в условиях современного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общества, его социокультурных, научных и технологических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достижений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216876">
            <a:off x="1475431" y="2953166"/>
            <a:ext cx="7621867" cy="1722059"/>
          </a:xfrm>
          <a:prstGeom prst="rect">
            <a:avLst/>
          </a:prstGeom>
          <a:solidFill>
            <a:srgbClr val="FFC0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 интеграция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различных групп общества независимо от их этнической принадлежности, психического и физического здоровья, доходов, религиозных и политических убеждений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kumimoji="0" lang="ru-RU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>
            <a:off x="2500299" y="4357694"/>
            <a:ext cx="6643702" cy="1285884"/>
          </a:xfrm>
          <a:prstGeom prst="rect">
            <a:avLst/>
          </a:prstGeom>
          <a:solidFill>
            <a:srgbClr val="FF00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развитие бюджетного образования и развитие образовательного кредитования</a:t>
            </a: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/>
          </p:cNvSpPr>
          <p:nvPr/>
        </p:nvSpPr>
        <p:spPr>
          <a:xfrm rot="325047">
            <a:off x="324510" y="320891"/>
            <a:ext cx="6851936" cy="11459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мобильность образовательной системы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552222" y="1121612"/>
            <a:ext cx="7182299" cy="1445358"/>
          </a:xfrm>
          <a:prstGeom prst="rect">
            <a:avLst/>
          </a:prstGeom>
          <a:solidFill>
            <a:schemeClr val="tx2">
              <a:lumMod val="75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dirty="0"/>
              <a:t> 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гуманизм и приоритет общечеловеческих ценностей в процессах обучения и воспитания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691979" y="2251604"/>
            <a:ext cx="6902820" cy="1366046"/>
          </a:xfrm>
          <a:prstGeom prst="rect">
            <a:avLst/>
          </a:prstGeom>
          <a:solidFill>
            <a:schemeClr val="tx1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автономность образовательных учреждений</a:t>
            </a: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902920" y="3395089"/>
            <a:ext cx="6909563" cy="1294927"/>
          </a:xfrm>
          <a:prstGeom prst="rect">
            <a:avLst/>
          </a:prstGeom>
          <a:solidFill>
            <a:schemeClr val="bg1">
              <a:lumMod val="50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адаптивность к динамично изменяющимся условиям жизни и потребностям общества</a:t>
            </a: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 rot="325047">
            <a:off x="1117234" y="4466660"/>
            <a:ext cx="6909563" cy="129492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28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Воспитать и «создать» образованного, интеллектуально богатого, нравственного взрослого человека..</a:t>
            </a:r>
            <a:endParaRPr kumimoji="0" lang="ru-RU" sz="28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77621" y="-143678"/>
            <a:ext cx="7488591" cy="1998618"/>
          </a:xfrm>
          <a:prstGeom prst="mathMultiply">
            <a:avLst/>
          </a:prstGeom>
          <a:blipFill>
            <a:blip r:embed="rId3" cstate="print"/>
            <a:stretch>
              <a:fillRect/>
            </a:stretch>
          </a:blip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 будущего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1751924" y="776704"/>
            <a:ext cx="7500005" cy="2661387"/>
          </a:xfrm>
          <a:prstGeom prst="flowChartTerminator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Обязан соблюдать правила учреждения..должен показать своё настойчивое стремление к получению знаний..   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1280162" y="3326803"/>
            <a:ext cx="6996630" cy="1723812"/>
          </a:xfrm>
          <a:prstGeom prst="flowChartTerminator">
            <a:avLst/>
          </a:prstGeom>
          <a:solidFill>
            <a:schemeClr val="accent5">
              <a:lumMod val="60000"/>
              <a:lumOff val="40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Должен приобретать духовные и культурные ценности, обмениваться ими… 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Заголовок 5"/>
          <p:cNvSpPr txBox="1">
            <a:spLocks/>
          </p:cNvSpPr>
          <p:nvPr/>
        </p:nvSpPr>
        <p:spPr>
          <a:xfrm rot="325047">
            <a:off x="2705161" y="4632860"/>
            <a:ext cx="7421152" cy="1664246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Должен уметь работать в коллективе, знать основы психологии..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10" descr="1ca5f6e77e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000240"/>
            <a:ext cx="2500330" cy="1875248"/>
          </a:xfrm>
          <a:prstGeom prst="ellipse">
            <a:avLst/>
          </a:prstGeom>
          <a:ln w="34925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2" name="Рисунок 11" descr="art_222_ori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910" y="4960687"/>
            <a:ext cx="2543091" cy="1897313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3" name="Рисунок 12" descr="2student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2571744"/>
            <a:ext cx="2239805" cy="1785950"/>
          </a:xfrm>
          <a:prstGeom prst="ellipse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/>
          <p:cNvSpPr txBox="1">
            <a:spLocks/>
          </p:cNvSpPr>
          <p:nvPr/>
        </p:nvSpPr>
        <p:spPr>
          <a:xfrm rot="325047">
            <a:off x="311172" y="108426"/>
            <a:ext cx="6950020" cy="2381311"/>
          </a:xfrm>
          <a:prstGeom prst="flowChartTerminator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 будущего должен быть активным в общественной жизни, в коллективе</a:t>
            </a: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 rot="325047">
            <a:off x="810690" y="2112557"/>
            <a:ext cx="7031602" cy="2373575"/>
          </a:xfrm>
          <a:prstGeom prst="flowChartTerminator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 должен заниматься самовоспитанием, должен уметь регулировать своё поведение</a:t>
            </a:r>
          </a:p>
          <a:p>
            <a:pPr lvl="0" algn="ctr">
              <a:spcBef>
                <a:spcPct val="0"/>
              </a:spcBef>
            </a:pP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5"/>
          <p:cNvSpPr txBox="1">
            <a:spLocks/>
          </p:cNvSpPr>
          <p:nvPr/>
        </p:nvSpPr>
        <p:spPr>
          <a:xfrm rot="325047">
            <a:off x="1525618" y="4153926"/>
            <a:ext cx="6950020" cy="2381311"/>
          </a:xfrm>
          <a:prstGeom prst="flowChartTerminator">
            <a:avLst/>
          </a:prstGeom>
          <a:solidFill>
            <a:srgbClr val="00B0F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Студенты должны вести дискуссии на темы связанные с развитием социума, патриотизмом, культурой.. </a:t>
            </a:r>
            <a:r>
              <a:rPr lang="ru-RU" sz="320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</a:t>
            </a:r>
            <a:endParaRPr kumimoji="0" lang="ru-RU" sz="3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0"/>
            <a:ext cx="6500826" cy="6858000"/>
          </a:xfrm>
          <a:prstGeom prst="rect">
            <a:avLst/>
          </a:prstGeom>
        </p:spPr>
      </p:pic>
      <p:sp>
        <p:nvSpPr>
          <p:cNvPr id="7" name="Заголовок 5">
            <a:hlinkClick r:id="" action="ppaction://hlinkshowjump?jump=firstslide" highlightClick="1"/>
            <a:hlinkHover r:id="" action="ppaction://hlinkshowjump?jump=nextslide"/>
          </p:cNvPr>
          <p:cNvSpPr txBox="1">
            <a:spLocks/>
          </p:cNvSpPr>
          <p:nvPr/>
        </p:nvSpPr>
        <p:spPr>
          <a:xfrm>
            <a:off x="500034" y="0"/>
            <a:ext cx="6756186" cy="1398547"/>
          </a:xfrm>
          <a:prstGeom prst="actionButtonHome">
            <a:avLst/>
          </a:prstGeom>
          <a:solidFill>
            <a:srgbClr val="FF0000"/>
          </a:solidFill>
          <a:ln w="34925" cap="flat" cmpd="sng" algn="ctr">
            <a:solidFill>
              <a:srgbClr val="FFFFFF"/>
            </a:solidFill>
            <a:prstDash val="solid"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Relaxed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45720" tIns="0" rIns="45720" bIns="0" anchor="b" anchorCtr="0"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44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Высшая школа</a:t>
            </a:r>
            <a:endParaRPr kumimoji="0" lang="ru-RU" sz="44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1285852" y="1857364"/>
            <a:ext cx="100013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42844" y="2714620"/>
            <a:ext cx="2357454" cy="214314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>
            <a:prstTxWarp prst="textCanUp">
              <a:avLst/>
            </a:prstTxWarp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Учреждение, воспитывающие специалистов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H="1">
            <a:off x="3286116" y="1785926"/>
            <a:ext cx="78581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2786050" y="2428868"/>
            <a:ext cx="2286016" cy="207170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Высшая ступень образования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16200000" flipH="1">
            <a:off x="5786446" y="1500174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4" name="Овал 33"/>
          <p:cNvSpPr/>
          <p:nvPr/>
        </p:nvSpPr>
        <p:spPr>
          <a:xfrm>
            <a:off x="5715008" y="2143116"/>
            <a:ext cx="2714644" cy="2571768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Автономное учреждение ,имеющее право выдавать сертификаты студентам</a:t>
            </a:r>
            <a:endParaRPr lang="ru-RU" dirty="0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928662" y="3214686"/>
            <a:ext cx="3357586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285852" y="5072074"/>
            <a:ext cx="2143140" cy="135732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Включает в себя уровни (учебный год, делящийся на блоки)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3536149" y="3178967"/>
            <a:ext cx="321471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4071934" y="5072074"/>
            <a:ext cx="2500330" cy="1357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Предоставляет для всех равные условия, занимается социальными правами студентов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6">
      <a:dk1>
        <a:srgbClr val="92D050"/>
      </a:dk1>
      <a:lt1>
        <a:srgbClr val="00B050"/>
      </a:lt1>
      <a:dk2>
        <a:srgbClr val="FF388C"/>
      </a:dk2>
      <a:lt2>
        <a:srgbClr val="FF79C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397</TotalTime>
  <Words>372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Изящная</vt:lpstr>
      <vt:lpstr>Слайд 1</vt:lpstr>
      <vt:lpstr>Слайд 2</vt:lpstr>
      <vt:lpstr>Высшее образование будущего </vt:lpstr>
      <vt:lpstr>Первая форма: образование при школах</vt:lpstr>
      <vt:lpstr>Цели и задачи высшего образования: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42</cp:revision>
  <dcterms:created xsi:type="dcterms:W3CDTF">2012-05-30T11:37:26Z</dcterms:created>
  <dcterms:modified xsi:type="dcterms:W3CDTF">2012-05-31T11:11:22Z</dcterms:modified>
</cp:coreProperties>
</file>