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3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6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ADA4C-4632-4D48-BDAD-554F0836DE66}" type="datetimeFigureOut">
              <a:rPr lang="ru-RU"/>
              <a:pPr>
                <a:defRPr/>
              </a:pPr>
              <a:t>01.11.2013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545D6-6532-4E09-B6CB-C74DE64AA4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4B966-7C61-452F-BC28-B79B1AA89878}" type="datetimeFigureOut">
              <a:rPr lang="ru-RU"/>
              <a:pPr>
                <a:defRPr/>
              </a:pPr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58998-350B-4491-A1D6-6128E2376A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09400-D499-4925-BE18-C9AC2D894E0C}" type="datetimeFigureOut">
              <a:rPr lang="ru-RU"/>
              <a:pPr>
                <a:defRPr/>
              </a:pPr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E941A-DCFB-48DB-84A7-A522A65F60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A3855-C53F-42F3-A03E-48B206025B14}" type="datetimeFigureOut">
              <a:rPr lang="ru-RU"/>
              <a:pPr>
                <a:defRPr/>
              </a:pPr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A45C6-0500-4006-9A32-011FCB5D82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3DC33-780F-4BE6-987E-FFF647A8D75D}" type="datetimeFigureOut">
              <a:rPr lang="ru-RU"/>
              <a:pPr>
                <a:defRPr/>
              </a:pPr>
              <a:t>01.11.2013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3AD46-9920-45EA-B7A1-8506CA2A60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ED0CD-D975-4DC6-9FE3-7D5C1DE13AD3}" type="datetimeFigureOut">
              <a:rPr lang="ru-RU"/>
              <a:pPr>
                <a:defRPr/>
              </a:pPr>
              <a:t>01.11.2013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BC63D-75F3-43F8-AD3F-993B65DDE1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>
            <a:off x="7588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2"/>
          <p:cNvCxnSpPr/>
          <p:nvPr/>
        </p:nvCxnSpPr>
        <p:spPr>
          <a:xfrm>
            <a:off x="46450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EFD8C-1E69-4034-9BFE-EC211C4012E4}" type="datetimeFigureOut">
              <a:rPr lang="ru-RU"/>
              <a:pPr>
                <a:defRPr/>
              </a:pPr>
              <a:t>01.11.2013</a:t>
            </a:fld>
            <a:endParaRPr lang="ru-RU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DF7E0-FD63-4456-A347-A6C222939F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F9CB7-FA96-4CFA-85AC-6A974B0C9515}" type="datetimeFigureOut">
              <a:rPr lang="ru-RU"/>
              <a:pPr>
                <a:defRPr/>
              </a:pPr>
              <a:t>01.11.2013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26D9D-481F-405B-951B-413ADDD9DC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F1EF7-07F0-4202-A267-F15B572AC83A}" type="datetimeFigureOut">
              <a:rPr lang="ru-RU"/>
              <a:pPr>
                <a:defRPr/>
              </a:pPr>
              <a:t>01.11.2013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6481A-13B5-4767-A4A5-B9E1DA1E55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9"/>
          <p:cNvCxnSpPr/>
          <p:nvPr/>
        </p:nvCxnSpPr>
        <p:spPr>
          <a:xfrm rot="5400000">
            <a:off x="1677194" y="2515394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D1DAB-378C-4EDE-A9E9-D738F8B25EE3}" type="datetimeFigureOut">
              <a:rPr lang="ru-RU"/>
              <a:pPr>
                <a:defRPr/>
              </a:pPr>
              <a:t>01.11.2013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FA893-6465-4961-B9F3-1092C403B1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762F-1B16-41DF-A4C2-C28CD16082D3}" type="datetimeFigureOut">
              <a:rPr lang="ru-RU"/>
              <a:pPr>
                <a:defRPr/>
              </a:pPr>
              <a:t>01.11.2013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5DE08-6B67-49EC-BADB-C37CE4AD8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4572000"/>
            <a:ext cx="6781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685800"/>
            <a:ext cx="7543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C35D3C9-8D2B-42E2-A1E2-81BD836540D7}" type="datetimeFigureOut">
              <a:rPr lang="ru-RU"/>
              <a:pPr>
                <a:defRPr/>
              </a:pPr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6208713"/>
            <a:ext cx="4873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8013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40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D07EE914-660A-47F0-9850-184FA1487F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875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16" r:id="rId1"/>
    <p:sldLayoutId id="2147484115" r:id="rId2"/>
    <p:sldLayoutId id="2147484117" r:id="rId3"/>
    <p:sldLayoutId id="2147484114" r:id="rId4"/>
    <p:sldLayoutId id="2147484118" r:id="rId5"/>
    <p:sldLayoutId id="2147484113" r:id="rId6"/>
    <p:sldLayoutId id="2147484112" r:id="rId7"/>
    <p:sldLayoutId id="2147484119" r:id="rId8"/>
    <p:sldLayoutId id="2147484111" r:id="rId9"/>
    <p:sldLayoutId id="2147484110" r:id="rId10"/>
    <p:sldLayoutId id="214748410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400" kern="1200">
          <a:solidFill>
            <a:srgbClr val="FFFF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Impac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Impac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Impac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Impact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3725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3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Прямоугольник 1"/>
          <p:cNvSpPr>
            <a:spLocks noChangeArrowheads="1"/>
          </p:cNvSpPr>
          <p:nvPr/>
        </p:nvSpPr>
        <p:spPr bwMode="auto">
          <a:xfrm>
            <a:off x="323850" y="2420938"/>
            <a:ext cx="8351838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Times New Roman" pitchFamily="18" charset="0"/>
              </a:rPr>
              <a:t> «Психологические основы педагогической деятельности в ВУЗе»</a:t>
            </a:r>
          </a:p>
          <a:p>
            <a:pPr algn="ctr"/>
            <a:endParaRPr lang="ru-RU" sz="2400">
              <a:latin typeface="Times New Roman" pitchFamily="18" charset="0"/>
            </a:endParaRPr>
          </a:p>
          <a:p>
            <a:pPr algn="ctr"/>
            <a:r>
              <a:rPr lang="ru-RU">
                <a:latin typeface="Times New Roman" pitchFamily="18" charset="0"/>
              </a:rPr>
              <a:t> </a:t>
            </a:r>
            <a:endParaRPr lang="ru-RU" sz="200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4213" y="549275"/>
            <a:ext cx="78486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В ряде психолого-педагогических работ выделяются две группы </a:t>
            </a:r>
            <a:r>
              <a:rPr lang="ru-RU" sz="2400" b="1" dirty="0">
                <a:latin typeface="+mn-lt"/>
              </a:rPr>
              <a:t>педагогических функций</a:t>
            </a:r>
            <a:r>
              <a:rPr lang="ru-RU" sz="2400" dirty="0">
                <a:latin typeface="+mn-lt"/>
              </a:rPr>
              <a:t> - 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целеполагающие и организационно-структурные.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850" y="1725613"/>
            <a:ext cx="8502650" cy="554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1. В целеполагающую группу входят следующие функции: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- ориентационная;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- развивающая;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- мобилизующая (стимулирующая психическое развитие учащихся);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- информационная.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Эта группа функций соотносится с дидактическими, академическими, авторитарными, коммуникативными способностями </a:t>
            </a:r>
            <a:r>
              <a:rPr lang="ru-RU" sz="2400" dirty="0">
                <a:latin typeface="+mn-lt"/>
              </a:rPr>
              <a:t>человека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2</a:t>
            </a:r>
            <a:r>
              <a:rPr lang="ru-RU" sz="2400" dirty="0">
                <a:latin typeface="+mn-lt"/>
              </a:rPr>
              <a:t>. В организационно-структурную группу входят следующие функции</a:t>
            </a:r>
            <a:r>
              <a:rPr lang="ru-RU" sz="2400" dirty="0">
                <a:latin typeface="+mn-lt"/>
              </a:rPr>
              <a:t>: 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- 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конструктивная;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- организаторская;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- коммуникативная;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- гностическая.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288" y="620713"/>
            <a:ext cx="8353425" cy="63706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 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конструктивная</a:t>
            </a:r>
            <a:r>
              <a:rPr lang="ru-RU" sz="2400" dirty="0">
                <a:latin typeface="+mn-lt"/>
              </a:rPr>
              <a:t> функция обеспечивает: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- отбор и организацию содержания учебной информации, которая должна быть усвоена учащимися;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- проектирование деятельности учащихся, в которой информация может быть усвоена;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- проектирование собственной будущей деятельности и поведения, какими они должны быть в процессе взаимодействия с учащимися.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Организаторская</a:t>
            </a:r>
            <a:r>
              <a:rPr lang="ru-RU" sz="2400" dirty="0">
                <a:latin typeface="+mn-lt"/>
              </a:rPr>
              <a:t> функция реализуется через организацию: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- информации в процессе сообщения ее учащимся;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- различных видов деятельности учащихся;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- собственной деятельности и поведения в процессе непосредственного взаимодействия с учащимися.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Коммуникативная</a:t>
            </a:r>
            <a:r>
              <a:rPr lang="ru-RU" sz="2400" dirty="0">
                <a:latin typeface="+mn-lt"/>
              </a:rPr>
              <a:t> функция предполагает: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- установление правильных взаимоотношений с учащимися;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- нормальные, деловые отношения с другими учителями, с администрацией школы.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1113" y="1412875"/>
            <a:ext cx="6265862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Гностическая (исследовательская) функция</a:t>
            </a:r>
            <a:r>
              <a:rPr lang="ru-RU" sz="2400" dirty="0">
                <a:latin typeface="+mn-lt"/>
              </a:rPr>
              <a:t> предусматривает изучение: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- содержания и способов воздействия на других людей;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- возрастных и индивидуально-психологических особенностей других людей;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- особенностей процесса и результатов собственной деятельности, ее достоинств и недостатков.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Прямоугольник 1"/>
          <p:cNvSpPr>
            <a:spLocks noChangeArrowheads="1"/>
          </p:cNvSpPr>
          <p:nvPr/>
        </p:nvSpPr>
        <p:spPr bwMode="auto">
          <a:xfrm>
            <a:off x="900113" y="1773238"/>
            <a:ext cx="7488237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</a:rPr>
              <a:t>Педагогическая деятельность имеет те же характеристики, что и любой другой вид человеческой деятельности. Это, прежде всего:</a:t>
            </a:r>
          </a:p>
          <a:p>
            <a:pPr algn="just"/>
            <a:r>
              <a:rPr lang="ru-RU" sz="3200">
                <a:latin typeface="Times New Roman" pitchFamily="18" charset="0"/>
              </a:rPr>
              <a:t>- целенаправленность;</a:t>
            </a:r>
          </a:p>
          <a:p>
            <a:pPr algn="just"/>
            <a:r>
              <a:rPr lang="ru-RU" sz="3200">
                <a:latin typeface="Times New Roman" pitchFamily="18" charset="0"/>
              </a:rPr>
              <a:t>- мотивированность;</a:t>
            </a:r>
          </a:p>
          <a:p>
            <a:pPr algn="just"/>
            <a:r>
              <a:rPr lang="ru-RU" sz="3200">
                <a:latin typeface="Times New Roman" pitchFamily="18" charset="0"/>
              </a:rPr>
              <a:t>- предметность.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950" y="549275"/>
            <a:ext cx="8712200" cy="6062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Специфической характеристикой педагогической деятельности является ее продуктивность.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I уровень - (минимальный) репродуктивный</a:t>
            </a:r>
            <a:r>
              <a:rPr lang="ru-RU" sz="2000" dirty="0">
                <a:latin typeface="+mn-lt"/>
              </a:rPr>
              <a:t>; педагог может и умеет рассказать </a:t>
            </a:r>
            <a:r>
              <a:rPr lang="ru-RU" sz="2800" dirty="0">
                <a:latin typeface="+mn-lt"/>
              </a:rPr>
              <a:t>другим</a:t>
            </a:r>
            <a:r>
              <a:rPr lang="ru-RU" sz="2000" dirty="0">
                <a:latin typeface="+mn-lt"/>
              </a:rPr>
              <a:t> то, что знает сам; непродуктивный.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II уровень - (низкий) адаптивный</a:t>
            </a:r>
            <a:r>
              <a:rPr lang="ru-RU" sz="2000" dirty="0">
                <a:latin typeface="+mn-lt"/>
              </a:rPr>
              <a:t>; педагог умеет приспособить свое сообщение к особенностям аудитории; малопродуктивный.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III уровень - (средний) локально-моделирующий</a:t>
            </a:r>
            <a:r>
              <a:rPr lang="ru-RU" sz="2000" dirty="0">
                <a:latin typeface="+mn-lt"/>
              </a:rPr>
              <a:t>; педагог владеет стратегиями обучения учащихся знаниям, умениям, навыкам по отдельным разделам курса (т.е. умеет формулировать педагогическую цель, отдавать себе отчет в искомом результате и отбирать систему и последовательность включения учащихся в учебно-воспитательную деятельность; </a:t>
            </a:r>
            <a:r>
              <a:rPr lang="ru-RU" sz="2000" dirty="0" err="1">
                <a:latin typeface="+mn-lt"/>
              </a:rPr>
              <a:t>среднепродуктивный</a:t>
            </a:r>
            <a:r>
              <a:rPr lang="ru-RU" sz="2000" dirty="0">
                <a:latin typeface="+mn-lt"/>
              </a:rPr>
              <a:t>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IV уровень - (высокий) системно-моделирующий знания учащихся; </a:t>
            </a:r>
            <a:r>
              <a:rPr lang="ru-RU" sz="2000" dirty="0">
                <a:latin typeface="+mn-lt"/>
              </a:rPr>
              <a:t>педагог владеет стратегиями формирования искомой системы знаний, умений и навыков учащихся по своему предмету в целом; продуктивный.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V уровень - (высший) системно-моделирующий деятельность и поведение учащихся</a:t>
            </a:r>
            <a:r>
              <a:rPr lang="ru-RU" sz="2000" dirty="0">
                <a:latin typeface="+mn-lt"/>
              </a:rPr>
              <a:t>; педагог владеет стратегиями превращения своего предмета в средство формирования личности учащегося, его потребностей в самовоспитании, самообразовании, саморазвитии; высокопродуктивный.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750" y="692150"/>
            <a:ext cx="7993063" cy="19399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Методы 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социально-психологического 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обучения (МАСПО)</a:t>
            </a:r>
            <a:r>
              <a:rPr lang="ru-RU" sz="2400" dirty="0">
                <a:latin typeface="+mn-lt"/>
              </a:rPr>
              <a:t> </a:t>
            </a:r>
            <a:r>
              <a:rPr lang="ru-RU" sz="2400" dirty="0">
                <a:latin typeface="+mn-lt"/>
              </a:rPr>
              <a:t>оказались наиболее продуктивными для студентов и взрослых поскольку они разумно используют жизненный и профессиональный опыт, в них учтены возрастные особенности </a:t>
            </a:r>
            <a:r>
              <a:rPr lang="ru-RU" sz="2400" dirty="0">
                <a:latin typeface="+mn-lt"/>
              </a:rPr>
              <a:t>психики.</a:t>
            </a:r>
            <a:endParaRPr lang="ru-RU" sz="2400" dirty="0">
              <a:latin typeface="+mn-lt"/>
            </a:endParaRPr>
          </a:p>
        </p:txBody>
      </p:sp>
      <p:sp>
        <p:nvSpPr>
          <p:cNvPr id="27650" name="Прямоугольник 3"/>
          <p:cNvSpPr>
            <a:spLocks noChangeArrowheads="1"/>
          </p:cNvSpPr>
          <p:nvPr/>
        </p:nvSpPr>
        <p:spPr bwMode="auto">
          <a:xfrm>
            <a:off x="107950" y="2420938"/>
            <a:ext cx="8856663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</a:rPr>
              <a:t>Они направлены на первичное овладение знаниями, способствуют развитию мышления, познавательных интересов и способностей, формированию умений и навыков самообразования, однако при их планировании следует помнить, что они требуют значительного времени. Именно поэтому невозможно перевести весь учебный процесс в ВУЗе только на применение активных социально-психологических методов. Наряду с ними используются и традиционные методы: лекция, объяснение, рассказ и методы активного обучения: проблемная лекция, эвристическая беседа, семинар-дискуссия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Прямоугольник 1"/>
          <p:cNvSpPr>
            <a:spLocks noChangeArrowheads="1"/>
          </p:cNvSpPr>
          <p:nvPr/>
        </p:nvSpPr>
        <p:spPr bwMode="auto">
          <a:xfrm>
            <a:off x="395288" y="912813"/>
            <a:ext cx="85693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</a:rPr>
              <a:t>Некоторые из методов активного социально-психологического обучения и их эффективность использования в ВУЗе.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750" y="1700213"/>
            <a:ext cx="8135938" cy="4524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В 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деловой игре</a:t>
            </a:r>
            <a:r>
              <a:rPr lang="ru-RU" sz="2400" dirty="0">
                <a:latin typeface="+mn-lt"/>
              </a:rPr>
              <a:t> студент выполняет </a:t>
            </a:r>
            <a:r>
              <a:rPr lang="ru-RU" sz="2400" dirty="0" err="1">
                <a:latin typeface="+mn-lt"/>
              </a:rPr>
              <a:t>квазипрофессиональную</a:t>
            </a:r>
            <a:r>
              <a:rPr lang="ru-RU" sz="2400" dirty="0">
                <a:latin typeface="+mn-lt"/>
              </a:rPr>
              <a:t> деятельность, которая объединяет черты учебной и будущей профессиональной деятельности. В этих условиях усвоение знаний, формирование умений и навыков осуществляется как бы наложением на канву предстоящего профессионального труда в его предметном и социальном аспектах. Они усваиваются не «про запас», не для будущего применения, не абстрактно, а в реальном процессе информационного обеспечения участника игровых действий, в динамике развития сюжета деловой игры, в формировании целостного образа профессиональной ситуации.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Прямоугольник 1"/>
          <p:cNvSpPr>
            <a:spLocks noChangeArrowheads="1"/>
          </p:cNvSpPr>
          <p:nvPr/>
        </p:nvSpPr>
        <p:spPr bwMode="auto">
          <a:xfrm>
            <a:off x="827088" y="1989138"/>
            <a:ext cx="72009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</a:rPr>
              <a:t>В игре реализуется принцип диалогического общения, обеспечиваемый ролевыми позициями ее участников и возникающими проблемными ситуациями. Для порождения диалога преподаватель моделирует специальные дидактические и психологические условия.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7038" y="476250"/>
            <a:ext cx="8353425" cy="60023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Дискуссия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 </a:t>
            </a:r>
            <a:r>
              <a:rPr lang="ru-RU" sz="2400" dirty="0">
                <a:latin typeface="+mn-lt"/>
              </a:rPr>
              <a:t>позволяет согласовывать разнообразные позиции, привлекать такое количество информации, которое не может быть предъявлено одним человеком. </a:t>
            </a:r>
            <a:r>
              <a:rPr lang="ru-RU" sz="2400" dirty="0">
                <a:latin typeface="+mn-lt"/>
              </a:rPr>
              <a:t>Применение </a:t>
            </a:r>
            <a:r>
              <a:rPr lang="ru-RU" sz="2400" dirty="0">
                <a:latin typeface="+mn-lt"/>
              </a:rPr>
              <a:t>группового усилия сокращает время достижения результата.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Благодаря дискуссии ее участники по мере накопления опыта обсуждений приобретают многие полезные в любой сфере деятельности умения и свойства: выделять и излагать свою позицию и воспринимать чужую; подчиняться общим правилам и вырабатывать на этой основе способы </a:t>
            </a:r>
            <a:r>
              <a:rPr lang="ru-RU" sz="2400" dirty="0" err="1">
                <a:latin typeface="+mn-lt"/>
              </a:rPr>
              <a:t>саморегуляции</a:t>
            </a:r>
            <a:r>
              <a:rPr lang="ru-RU" sz="2400" dirty="0">
                <a:latin typeface="+mn-lt"/>
              </a:rPr>
              <a:t> и адекватной самооценки и др. Суммарно все это выражается в приобретении такого сложного умения, как решение проблем в условиях групповой деятельности</a:t>
            </a:r>
            <a:r>
              <a:rPr lang="ru-RU" sz="2400" dirty="0">
                <a:latin typeface="+mn-lt"/>
              </a:rPr>
              <a:t>.</a:t>
            </a:r>
            <a:r>
              <a:rPr lang="ru-RU" sz="2400" dirty="0">
                <a:latin typeface="+mn-lt"/>
              </a:rPr>
              <a:t> Использование в учебном процессе деловых игр и дискуссии значительно укрепляет связь «студент-преподаватель», раскрывает творческий потенциал каждого студента и позволяет оценить степень готовности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Прямоугольник 1"/>
          <p:cNvSpPr>
            <a:spLocks noChangeArrowheads="1"/>
          </p:cNvSpPr>
          <p:nvPr/>
        </p:nvSpPr>
        <p:spPr bwMode="auto">
          <a:xfrm>
            <a:off x="677863" y="454025"/>
            <a:ext cx="78486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</a:rPr>
              <a:t>Дискуссионные методы: сократовская беседа, групповая дискуссия или «круглый стол», «мозговой штурм», анализа конкретной ситуации или инцидент, «метод кейсов» и др.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850" y="1844675"/>
            <a:ext cx="8569325" cy="44021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Анализ конкретных ситуаций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 </a:t>
            </a:r>
            <a:r>
              <a:rPr lang="ru-RU" sz="2000" dirty="0">
                <a:latin typeface="+mn-lt"/>
              </a:rPr>
              <a:t>(</a:t>
            </a:r>
            <a:r>
              <a:rPr lang="ru-RU" sz="2000" dirty="0" err="1">
                <a:latin typeface="+mn-lt"/>
              </a:rPr>
              <a:t>case-study</a:t>
            </a:r>
            <a:r>
              <a:rPr lang="ru-RU" sz="2000" dirty="0">
                <a:latin typeface="+mn-lt"/>
              </a:rPr>
              <a:t>) - эффективный метод активизации учебно-познавательной деятельности обучаемых. Кейс - это описание реальной ситуации. Различают несколько видов ситуаций: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Ситуация-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проблема</a:t>
            </a:r>
            <a:r>
              <a:rPr lang="ru-RU" sz="2000" dirty="0">
                <a:latin typeface="+mn-lt"/>
              </a:rPr>
              <a:t> представляет собой описание реальной проблемной ситуации. Цель обучаемых: найти решение ситуации или прийти к выводу о его невозможности.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Ситуация-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оценка</a:t>
            </a:r>
            <a:r>
              <a:rPr lang="ru-RU" sz="2000" dirty="0">
                <a:latin typeface="+mn-lt"/>
              </a:rPr>
              <a:t> описывает положение, выход из которого уже найден. Цель обучаемых: провести критический анализ принятых решений, дать мотивированное заключение по поводу представленной ситуации и ее решения.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Ситуация-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иллюстрация</a:t>
            </a:r>
            <a:r>
              <a:rPr lang="ru-RU" sz="2000" dirty="0">
                <a:latin typeface="+mn-lt"/>
              </a:rPr>
              <a:t> представляет ситуацию и поясняет причины ее возникновения, описывает процедуру ее решения. Цель обучаемых: оценить ситуацию в целом, провести анализ ее решения, сформулировать вопросы, выразить согласие-несогласие</a:t>
            </a:r>
            <a:r>
              <a:rPr lang="ru-RU" sz="2000" dirty="0">
                <a:latin typeface="+mn-lt"/>
              </a:rPr>
              <a:t>.</a:t>
            </a:r>
            <a:endParaRPr lang="ru-RU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рямоугольник 1"/>
          <p:cNvSpPr>
            <a:spLocks noChangeArrowheads="1"/>
          </p:cNvSpPr>
          <p:nvPr/>
        </p:nvSpPr>
        <p:spPr bwMode="auto">
          <a:xfrm>
            <a:off x="827088" y="1412875"/>
            <a:ext cx="7777162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>
                <a:latin typeface="Times New Roman" pitchFamily="18" charset="0"/>
              </a:rPr>
              <a:t>Появление и развитие методов активного социально-психологического обучения обусловлено возникающими перед процессом обучения новыми задачами, состоящими в том, чтобы не только дать студентам знания, но и обеспечить формирование и развитие познавательных интересов и способностей, творческого мышления, умений и навыков самостоятельного умственного труда.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8313" y="908050"/>
            <a:ext cx="8064500" cy="50180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Ситуация-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иллюстрация</a:t>
            </a:r>
            <a:r>
              <a:rPr lang="ru-RU" sz="2000" dirty="0">
                <a:latin typeface="+mn-lt"/>
              </a:rPr>
              <a:t> представляет ситуацию и поясняет причины ее возникновения, описывает процедуру ее решения. Цель обучаемых: оценить ситуацию в целом, провести анализ ее решения, сформулировать вопросы, выразить </a:t>
            </a:r>
            <a:r>
              <a:rPr lang="ru-RU" sz="2000" dirty="0">
                <a:latin typeface="+mn-lt"/>
              </a:rPr>
              <a:t>согласие-несогласие.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 Ситуация-</a:t>
            </a:r>
            <a:r>
              <a:rPr lang="ru-RU" sz="20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упреждение</a:t>
            </a:r>
            <a:r>
              <a:rPr lang="ru-RU" sz="2000" dirty="0">
                <a:latin typeface="+mn-lt"/>
              </a:rPr>
              <a:t> описывает применение уже принятых ранее решений, в связи с чем ситуация носит тренировочный характер, служит иллюстрацией к той или иной теме. Цель обучаемых: проанализировать данные ситуации, найденные решения, использовав при этом приобретенные теоретические знания.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Грамотно изготовленный кейс провоцирует дискуссию, привязывая студентов к реальным фактам, позволяет промоделировать реальную проблему, с которой в дальнейшем придется столкнуться на практике. Кроме того, кейсы развивают аналитические, исследовательские, коммуникативные навыки, вырабатывают умения анализировать ситуацию, планировать стратегию и принимать управленческие решения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8313" y="1628775"/>
            <a:ext cx="7991475" cy="38465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Ролевая игра</a:t>
            </a:r>
            <a:r>
              <a:rPr lang="ru-RU" sz="2400" dirty="0">
                <a:latin typeface="+mn-lt"/>
              </a:rPr>
              <a:t> - имитационный игровой метод активного обучения, характеризующийся следующими признаками: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Наличие задачи (проблемы) и распределение ролей между участниками ее решения. Пример: с помощью данного метода может быть имитировано производственное совещание и т.п. Разыгрывание ролей является достаточно эффективным методом решения организационных, управленческих и экономических задач цикла социально-экономических дисциплин и требует значительно меньших затрат и средств, чем деловые игры.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5" y="549275"/>
            <a:ext cx="8642350" cy="56324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Социально-психологический тренинг</a:t>
            </a:r>
            <a:r>
              <a:rPr lang="ru-RU" sz="2400" dirty="0">
                <a:latin typeface="+mn-lt"/>
              </a:rPr>
              <a:t>. В ходе тренинга группа оказывает воздействие на каждого члена группы в трех плоскостях: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познавательный - участник группы осознает, как его привычное поведение и способы отношений позволяют разрешать ситуации, осмысливает причины своего поведения и понимает, как в дальнейшем более эффективно вести себя в подобных ситуаций;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эмоциональный - участник тренинга, поддержанный другими членами группы, осознает свои психологические защитные механизмы, корректирует отношения с другими, изменяет эмоциональное отношение к себе, и, как результат, повышается его самоуважение, стабилизируется самооценка;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поведенческий - участник группы вырабатывает адекватные ситуации, способы поведения.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Прямоугольник 1"/>
          <p:cNvSpPr>
            <a:spLocks noChangeArrowheads="1"/>
          </p:cNvSpPr>
          <p:nvPr/>
        </p:nvSpPr>
        <p:spPr bwMode="auto">
          <a:xfrm>
            <a:off x="269875" y="260350"/>
            <a:ext cx="8567738" cy="637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</a:rPr>
              <a:t>Недостатки МАСПО: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- Даже такие «продвинутые» методы обучения не способны преодолеть стойкого нежелания студента участвовать в процессе обучения;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- Для некоторых студентов МАСПО предстают чем-то, что разрушает их привычное представление о процессе обучения, что соответственно создаёт некий внутренний дискомфорт;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- Несмотря на выслушивание разных мнений, при выступлении может доминировать мнение одного, если выступающий психологически доминирует в группе.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- А для некоторых учащихся работа в команде - только способ ничего не делать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- Если преподаватель в должной мере не владеет методиками АСПО, то процесс обучения может превратиться в обычную анархию.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- Увлечение МАСПО может увести от главного на уроке - получение знаний по конкретному вопросу.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Прямоугольник 1"/>
          <p:cNvSpPr>
            <a:spLocks noChangeArrowheads="1"/>
          </p:cNvSpPr>
          <p:nvPr/>
        </p:nvSpPr>
        <p:spPr bwMode="auto">
          <a:xfrm>
            <a:off x="428625" y="1700213"/>
            <a:ext cx="8280400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>
                <a:latin typeface="Times New Roman" pitchFamily="18" charset="0"/>
              </a:rPr>
              <a:t>Принцип равновесия между содержанием и методом обучения с учетом подготовленности студентов и темой занятия. 2. Принцип моделирования. Моделью учебного процесса выступает учебный план. 3. Принцип входного контроля. Этот принцип предусматривает подготовку учебного процесса согласно реальному уровню подготовленности студентов.            4. Принцип соответствия содержания и методов целям обучения.               5. Принцип проблемности. В этом случае требуется такая организация занятия, когда студенты узнают новое, приобретают знания и навыки через преодоление трудностей, препятствий, создаваемых постановкой проблем. 6. Принцип «негативного опыта». В практической деятельности вместе с успехом, допускаются и ошибки, поэтому необходимо учить человека избегать ошибок. Эта задача очень актуальна. </a:t>
            </a:r>
          </a:p>
          <a:p>
            <a:endParaRPr lang="ru-RU">
              <a:latin typeface="Times New Roman" pitchFamily="18" charset="0"/>
            </a:endParaRPr>
          </a:p>
        </p:txBody>
      </p:sp>
      <p:sp>
        <p:nvSpPr>
          <p:cNvPr id="37890" name="Прямоугольник 2"/>
          <p:cNvSpPr>
            <a:spLocks noChangeArrowheads="1"/>
          </p:cNvSpPr>
          <p:nvPr/>
        </p:nvSpPr>
        <p:spPr bwMode="auto">
          <a:xfrm>
            <a:off x="650875" y="395288"/>
            <a:ext cx="74882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>
                <a:latin typeface="Times New Roman" pitchFamily="18" charset="0"/>
              </a:rPr>
              <a:t>Учебный процесс с использованием МАСПО в условия ВУЗа опирается на совокупность общедидактических принципов обучения и включает свои специфические принципы: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Прямоугольник 1"/>
          <p:cNvSpPr>
            <a:spLocks noChangeArrowheads="1"/>
          </p:cNvSpPr>
          <p:nvPr/>
        </p:nvSpPr>
        <p:spPr bwMode="auto">
          <a:xfrm>
            <a:off x="971550" y="1628775"/>
            <a:ext cx="7488238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latin typeface="Times New Roman" pitchFamily="18" charset="0"/>
              </a:rPr>
              <a:t>7</a:t>
            </a:r>
            <a:r>
              <a:rPr lang="ru-RU" sz="2400">
                <a:latin typeface="Times New Roman" pitchFamily="18" charset="0"/>
              </a:rPr>
              <a:t>. Принцип «от простого к сложному».  8. Принцип непрерывного обновления. Одним из источников познавательной активности студентов является новизна учебного материала, конкретной темы и метода проведения занятия. 9. Принцип организации коллективной деятельности.  10. Принцип опережающего обучения.  11. Принцип диагностирования.  12. Принцип выходного контроля.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Прямоугольник 1"/>
          <p:cNvSpPr>
            <a:spLocks noChangeArrowheads="1"/>
          </p:cNvSpPr>
          <p:nvPr/>
        </p:nvSpPr>
        <p:spPr bwMode="auto">
          <a:xfrm>
            <a:off x="395288" y="549275"/>
            <a:ext cx="8137525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Times New Roman" pitchFamily="18" charset="0"/>
              </a:rPr>
              <a:t>Психофизиологические предпосылки деятельности педагога.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Рассмотрение психофизиологического компонента структуры субъекта педагогической деятельности сразу же сталкивается с двумя трудностями. Первая состоит в том что, «строить сколько-нибудь детализированные, гипотезы относительно связи между свойствами нервной системы и способностями или даже их элементами, видимо, еще преждевременно; для этого нужно знать больше и о свойствах нервной системы, и о самих способностях». Вторая трудность состоит в том, что в то же время невозможно не замечать эмпирически выявляемой зависимости между определенными психофизиологическими показателями индивида и поведением, характером его деятельности</a:t>
            </a:r>
            <a:r>
              <a:rPr lang="ru-RU">
                <a:latin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Прямоугольник 1"/>
          <p:cNvSpPr>
            <a:spLocks noChangeArrowheads="1"/>
          </p:cNvSpPr>
          <p:nvPr/>
        </p:nvSpPr>
        <p:spPr bwMode="auto">
          <a:xfrm>
            <a:off x="395288" y="1557338"/>
            <a:ext cx="792162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</a:rPr>
              <a:t>Хотя психофизиологический компонент (эмоциональная устойчивость или невротизм; аналитический или синтетический тип восприятия; тип темперамента как проявление типа высшей нервной деятельности в поведении по показателям силы - слабости, уравновешенности - неуравновешенности, скорости уравновешивание процессов возбуждения и торможения) недостаточно исследован и определен, он должен быть зафиксирован как реально существующий.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Прямоугольник 1"/>
          <p:cNvSpPr>
            <a:spLocks noChangeArrowheads="1"/>
          </p:cNvSpPr>
          <p:nvPr/>
        </p:nvSpPr>
        <p:spPr bwMode="auto">
          <a:xfrm>
            <a:off x="684213" y="692150"/>
            <a:ext cx="76327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latin typeface="Times New Roman" pitchFamily="18" charset="0"/>
              </a:rPr>
              <a:t> </a:t>
            </a:r>
            <a:r>
              <a:rPr lang="ru-RU" sz="2400">
                <a:latin typeface="Times New Roman" pitchFamily="18" charset="0"/>
              </a:rPr>
              <a:t>Психологическая характеристика педагогической деятельности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В изучении психологии педагогической деятельности можно выделить ряд проблем. Среди важнейших из них можно выделить следующие: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1. Проблема творческого потенциала педагога и возможностей преодоления им педагогических стереотипов;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2. Проблема профессионализма педагога;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3. Проблема психологической подготовки педагога;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4. Проблема подготовки педагогов к системам развивающего обучения;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5. Проблема повышения квалификации педагогов и др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539750" y="1628775"/>
            <a:ext cx="78486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>
                <a:latin typeface="Times New Roman" pitchFamily="18" charset="0"/>
              </a:rPr>
              <a:t>Широкое использование активных социально-психологических методов, побуждающих к мыслительной и практической деятельности, развивает столь важные интеллектуальные качества человека, обеспечивающие в дальнейшем его деятельное желание в постоянном овладении знаниями и применении их на практике.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Прямоугольник 1"/>
          <p:cNvSpPr>
            <a:spLocks noChangeArrowheads="1"/>
          </p:cNvSpPr>
          <p:nvPr/>
        </p:nvSpPr>
        <p:spPr bwMode="auto">
          <a:xfrm>
            <a:off x="395288" y="476250"/>
            <a:ext cx="8424862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>
                <a:latin typeface="Times New Roman" pitchFamily="18" charset="0"/>
              </a:rPr>
              <a:t>Содержание и структура психологического образования педагога - проблемное психологическое поле в деятельности педагога, которое характеризуется противоречиями между:</a:t>
            </a:r>
          </a:p>
          <a:p>
            <a:pPr algn="just"/>
            <a:r>
              <a:rPr lang="ru-RU" sz="2000">
                <a:latin typeface="Times New Roman" pitchFamily="18" charset="0"/>
              </a:rPr>
              <a:t>- необходимостью учитывать психологические особенности (возрастные, личностные) и отсутствием знаний об этих особенностях;</a:t>
            </a:r>
          </a:p>
          <a:p>
            <a:pPr algn="just"/>
            <a:r>
              <a:rPr lang="ru-RU" sz="2000">
                <a:latin typeface="Times New Roman" pitchFamily="18" charset="0"/>
              </a:rPr>
              <a:t>- необходимостью учитывать психологические особенности (возрастные, личностные) и отсутствием умений их учитывать;</a:t>
            </a:r>
          </a:p>
          <a:p>
            <a:pPr algn="just"/>
            <a:r>
              <a:rPr lang="ru-RU" sz="2000">
                <a:latin typeface="Times New Roman" pitchFamily="18" charset="0"/>
              </a:rPr>
              <a:t>- необходимостью адаптации способов изложения учебного материала к учащимся, имеющим различный уровень способностей, сенсорной организации, видов мышления и т. п., и отсутствием способностей эту адаптацию осуществлять;</a:t>
            </a:r>
          </a:p>
          <a:p>
            <a:pPr algn="just"/>
            <a:r>
              <a:rPr lang="ru-RU" sz="2000">
                <a:latin typeface="Times New Roman" pitchFamily="18" charset="0"/>
              </a:rPr>
              <a:t>- профессиональными и личностными установками учителя на доминирование и личностными установками учащихся на уважение и сотрудничество;</a:t>
            </a:r>
          </a:p>
          <a:p>
            <a:pPr algn="just"/>
            <a:r>
              <a:rPr lang="ru-RU" sz="2000">
                <a:latin typeface="Times New Roman" pitchFamily="18" charset="0"/>
              </a:rPr>
              <a:t>- готовностью осуществлять монолог и транслирование знаний и неготовностью к диалогу (не владение технологией диалогового обучения);</a:t>
            </a:r>
          </a:p>
          <a:p>
            <a:pPr algn="just"/>
            <a:r>
              <a:rPr lang="ru-RU" sz="2000">
                <a:latin typeface="Times New Roman" pitchFamily="18" charset="0"/>
              </a:rPr>
              <a:t>- необходимостью видеть психологическую проблему ученика, свою, коллектива и отсутствием знаний для ее осознания и формулирования.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Прямоугольник 1"/>
          <p:cNvSpPr>
            <a:spLocks noChangeArrowheads="1"/>
          </p:cNvSpPr>
          <p:nvPr/>
        </p:nvSpPr>
        <p:spPr bwMode="auto">
          <a:xfrm>
            <a:off x="684213" y="1052513"/>
            <a:ext cx="76327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</a:rPr>
              <a:t>Оценка качества психологической подготовки должна приобрести принципиально новую направленность и фиксировать, в какой мере выпускник владеет когнитивной, операциональной и личностной компетенциями, а не только знаниями, как это имеет место в настоящее время. При создании нового стандарта психологической подготовки бакалавра по направлению «педагогика», работу над которым начали вузы, можно обеспечить условия для принципиального прорыва в качестве подготовки учителя, для которого психологическое знание станет основой его профессионализма.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Прямоугольник 1"/>
          <p:cNvSpPr>
            <a:spLocks noChangeArrowheads="1"/>
          </p:cNvSpPr>
          <p:nvPr/>
        </p:nvSpPr>
        <p:spPr bwMode="auto">
          <a:xfrm>
            <a:off x="250825" y="404813"/>
            <a:ext cx="8497888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>
                <a:latin typeface="Times New Roman" pitchFamily="18" charset="0"/>
              </a:rPr>
              <a:t>Достойное выполнение профессионального педагогического долга требует от человека принятия ряда обязательств.</a:t>
            </a:r>
          </a:p>
          <a:p>
            <a:pPr algn="just"/>
            <a:r>
              <a:rPr lang="ru-RU" sz="2000">
                <a:latin typeface="Times New Roman" pitchFamily="18" charset="0"/>
              </a:rPr>
              <a:t>1. Следует объективно оценивать собственные возможности, знать свои слабые и сильные стороны, значимые для данной профессии качества.</a:t>
            </a:r>
          </a:p>
          <a:p>
            <a:pPr algn="just"/>
            <a:r>
              <a:rPr lang="ru-RU" sz="2000">
                <a:latin typeface="Times New Roman" pitchFamily="18" charset="0"/>
              </a:rPr>
              <a:t>2. Будущий педагог должен овладеть общей культурой интеллектуальной деятельности (мышления, памяти, восприятия, представления, внимания), культурой поведения, общения и педагогического общения в частности. Педагог -это образец, которому сознательно, а чаще неосознанно, подражают ученики, перенимая то, что делает учитель. </a:t>
            </a:r>
          </a:p>
          <a:p>
            <a:pPr algn="just"/>
            <a:r>
              <a:rPr lang="ru-RU" sz="2000">
                <a:latin typeface="Times New Roman" pitchFamily="18" charset="0"/>
              </a:rPr>
              <a:t>3. Обязательной предпосылкой и основой успешной деятельности педагога являются уважение, знание и понимание своего ученика как «Другого». Ученик должен быть понят педагогом и принят им вне зависимости от того, совпадают ли их системы ценностей, модели поведения и оценок; </a:t>
            </a:r>
          </a:p>
          <a:p>
            <a:pPr algn="just"/>
            <a:r>
              <a:rPr lang="ru-RU" sz="2000">
                <a:latin typeface="Times New Roman" pitchFamily="18" charset="0"/>
              </a:rPr>
              <a:t>4. Педагог является организатором учебной деятельности обучаемых, их сотрудничества и в то же время выступает в качестве партнера и человека, облегчающего педагогическое общение, т.е. «фасилитатора».  Развитие таких профессиональных умений предполагает не только глубокие психолого-педагогические знания, но и постоянный, систематический профессиональный тренинг студентов.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Прямоугольник 1"/>
          <p:cNvSpPr>
            <a:spLocks noChangeArrowheads="1"/>
          </p:cNvSpPr>
          <p:nvPr/>
        </p:nvSpPr>
        <p:spPr bwMode="auto">
          <a:xfrm>
            <a:off x="395288" y="404813"/>
            <a:ext cx="8208962" cy="637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</a:rPr>
              <a:t>Таким образом, профессиональные качества педагога должны соотноситься постулатами  психолого-педагогической деятельности: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- уважай в ученике Человека, Личность (что является конкретизацией золотого правила древности - относись к другим так, как ты хотел бы, чтобы относились к тебе);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- постоянно ищи возможность саморазвития и самосовершенствования (ибо известно, что тот, кто не учится сам, не может развивать вкус к учению, «умственный аппетит» у других);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- передавай ученику знания так, чтобы он хотел и мог их осваивать, был готов их использовать в различных ситуациях и в своем самообразовании.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Эти постулаты суть конкретизация общеизвестного тезиса: только личность воспитывает личность, только характер формирует характер. Педагог обязан быть Личностью, это его профессиональная характеристика.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Прямоугольник 2"/>
          <p:cNvSpPr>
            <a:spLocks noChangeArrowheads="1"/>
          </p:cNvSpPr>
          <p:nvPr/>
        </p:nvSpPr>
        <p:spPr bwMode="auto">
          <a:xfrm>
            <a:off x="1835150" y="2636838"/>
            <a:ext cx="59912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800" i="1">
                <a:latin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827088" y="1557338"/>
            <a:ext cx="7561262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>
                <a:latin typeface="Times New Roman" pitchFamily="18" charset="0"/>
              </a:rPr>
              <a:t>Преподавание в вузе становится все более сложным. Теперь для преподавателя недостаточно быть компетентным в области своей специальности и передавать огромную базу знаний в аудитории, заполненной жаждущими познания студентами. Поэтому сущность и структура педагогической деятельности, а также связанная с ними продуктивность - один из актуальнейших вопросов педагогической науки и практики.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1042988" y="1700213"/>
            <a:ext cx="691356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</a:rPr>
              <a:t>Профессия педагога - специфический вид трудовой деятельности в системе отношений “человек - человек”, направленный на развитие обучающегося средствами учебных предметов и способами самой педагогической деятельности.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рямоугольник 1"/>
          <p:cNvSpPr>
            <a:spLocks noChangeArrowheads="1"/>
          </p:cNvSpPr>
          <p:nvPr/>
        </p:nvSpPr>
        <p:spPr bwMode="auto">
          <a:xfrm>
            <a:off x="611188" y="908050"/>
            <a:ext cx="77057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</a:rPr>
              <a:t>Особенность труда педагога  состоит  прежде всего в том, что объектом и продуктом его является человек, его внутренний мир. Специфика труда учителя выражается в постоянном общении с детьми, имеющими миропонимание, отличающееся от взрослого. В педагогической деятельности специфичен предмет труда - человек с неповторимостью его индивидуальных качеств. Наконец, в педагогической деятельности специфичны и средства труда, которыми учитель воздействует на ученика. Инструментом воздействия на ученика является личность учителя - его знания, умения, чувства, воля</a:t>
            </a:r>
            <a:r>
              <a:rPr lang="ru-RU">
                <a:latin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Прямоугольник 1"/>
          <p:cNvSpPr>
            <a:spLocks noChangeArrowheads="1"/>
          </p:cNvSpPr>
          <p:nvPr/>
        </p:nvSpPr>
        <p:spPr bwMode="auto">
          <a:xfrm>
            <a:off x="468313" y="549275"/>
            <a:ext cx="8207375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b="1">
                <a:latin typeface="Times New Roman" pitchFamily="18" charset="0"/>
              </a:rPr>
              <a:t>Предметом </a:t>
            </a:r>
            <a:r>
              <a:rPr lang="ru-RU" sz="2400">
                <a:latin typeface="Times New Roman" pitchFamily="18" charset="0"/>
              </a:rPr>
              <a:t>педагогической деятельности</a:t>
            </a:r>
            <a:r>
              <a:rPr lang="ru-RU" sz="2400" b="1">
                <a:latin typeface="Times New Roman" pitchFamily="18" charset="0"/>
              </a:rPr>
              <a:t> </a:t>
            </a:r>
            <a:r>
              <a:rPr lang="ru-RU" sz="2400">
                <a:latin typeface="Times New Roman" pitchFamily="18" charset="0"/>
              </a:rPr>
              <a:t>является организация учебной деятельности обучающихся, направленная на освоение учениками предметного социокультурного опыта как основы и условия развития.</a:t>
            </a:r>
          </a:p>
          <a:p>
            <a:pPr algn="just"/>
            <a:r>
              <a:rPr lang="ru-RU" sz="2400" b="1">
                <a:latin typeface="Times New Roman" pitchFamily="18" charset="0"/>
              </a:rPr>
              <a:t>Средствами </a:t>
            </a:r>
            <a:r>
              <a:rPr lang="ru-RU" sz="2400">
                <a:latin typeface="Times New Roman" pitchFamily="18" charset="0"/>
              </a:rPr>
              <a:t>педагогической деятельности являются: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- научные (теоретические и эмпирические) знания, при помощи и на основе которых формируется понятийно-терминологический аппарат учащихся;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- "носители" знаний - тексты учебников или знание, воспроизводимое учеником при наблюдении (на лабораторных, практических занятиях и т.п.), организованном учителем, за осваиваемыми фактами, закономерностями, свойствами предметной действительности;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- вспомогательные средства - технические, компьютерные, графические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Прямоугольник 1"/>
          <p:cNvSpPr>
            <a:spLocks noChangeArrowheads="1"/>
          </p:cNvSpPr>
          <p:nvPr/>
        </p:nvSpPr>
        <p:spPr bwMode="auto">
          <a:xfrm>
            <a:off x="468313" y="1268413"/>
            <a:ext cx="7991475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>
                <a:latin typeface="Times New Roman" pitchFamily="18" charset="0"/>
              </a:rPr>
              <a:t>Способами передачи социального опыта в педагогической деятельности являются:</a:t>
            </a:r>
          </a:p>
          <a:p>
            <a:pPr algn="just"/>
            <a:r>
              <a:rPr lang="ru-RU" sz="2800">
                <a:latin typeface="Times New Roman" pitchFamily="18" charset="0"/>
              </a:rPr>
              <a:t>- объяснение;</a:t>
            </a:r>
          </a:p>
          <a:p>
            <a:pPr algn="just"/>
            <a:r>
              <a:rPr lang="ru-RU" sz="2800">
                <a:latin typeface="Times New Roman" pitchFamily="18" charset="0"/>
              </a:rPr>
              <a:t>- показ (иллюстрация);</a:t>
            </a:r>
          </a:p>
          <a:p>
            <a:pPr algn="just"/>
            <a:r>
              <a:rPr lang="ru-RU" sz="2800">
                <a:latin typeface="Times New Roman" pitchFamily="18" charset="0"/>
              </a:rPr>
              <a:t>- совместная работа;</a:t>
            </a:r>
          </a:p>
          <a:p>
            <a:pPr algn="just"/>
            <a:r>
              <a:rPr lang="ru-RU" sz="2800">
                <a:latin typeface="Times New Roman" pitchFamily="18" charset="0"/>
              </a:rPr>
              <a:t>- непосредственная практика обучающегося (лабораторная, полевая);</a:t>
            </a:r>
          </a:p>
          <a:p>
            <a:pPr algn="just"/>
            <a:r>
              <a:rPr lang="ru-RU" sz="2800">
                <a:latin typeface="Times New Roman" pitchFamily="18" charset="0"/>
              </a:rPr>
              <a:t>- тренинги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188" y="1166813"/>
            <a:ext cx="7848600" cy="48942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Продукт педагогической деятельности </a:t>
            </a:r>
            <a:r>
              <a:rPr lang="ru-RU" sz="2400" dirty="0">
                <a:latin typeface="+mn-lt"/>
              </a:rPr>
              <a:t>- формируемый у ученика индивидуальный опыт во всей совокупности аксиологических, нравственно-этических, эмоционально-смысловых, предметных, оценочных составляющих. Продукт этой деятельности оценивается на экзамене, зачетах, по критериям решения задач, выполнения учебно-контрольных действий. Результатом педагогической деятельности как выполнения ее основной цели являются развитие обучающегося: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- его личностное совершенствование;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- интеллектуальное совершенствование;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- становление его как личности, как субъекта учебной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197</TotalTime>
  <Words>2169</Words>
  <Application>Microsoft Office PowerPoint</Application>
  <PresentationFormat>Экран (4:3)</PresentationFormat>
  <Paragraphs>121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34</vt:i4>
      </vt:variant>
    </vt:vector>
  </HeadingPairs>
  <TitlesOfParts>
    <vt:vector size="43" baseType="lpstr">
      <vt:lpstr>Times New Roman</vt:lpstr>
      <vt:lpstr>Arial</vt:lpstr>
      <vt:lpstr>Impact</vt:lpstr>
      <vt:lpstr>Calibri</vt:lpstr>
      <vt:lpstr>NewsPrint</vt:lpstr>
      <vt:lpstr>NewsPrint</vt:lpstr>
      <vt:lpstr>NewsPrint</vt:lpstr>
      <vt:lpstr>NewsPrint</vt:lpstr>
      <vt:lpstr>NewsPrint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istoria</cp:lastModifiedBy>
  <cp:revision>20</cp:revision>
  <dcterms:created xsi:type="dcterms:W3CDTF">2013-04-19T14:07:40Z</dcterms:created>
  <dcterms:modified xsi:type="dcterms:W3CDTF">2013-11-01T11:06:31Z</dcterms:modified>
</cp:coreProperties>
</file>