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2" r:id="rId4"/>
    <p:sldId id="258" r:id="rId5"/>
    <p:sldId id="270" r:id="rId6"/>
    <p:sldId id="271" r:id="rId7"/>
    <p:sldId id="288" r:id="rId8"/>
    <p:sldId id="289" r:id="rId9"/>
    <p:sldId id="259" r:id="rId10"/>
    <p:sldId id="260" r:id="rId11"/>
    <p:sldId id="261" r:id="rId12"/>
    <p:sldId id="262" r:id="rId13"/>
    <p:sldId id="263" r:id="rId14"/>
    <p:sldId id="264" r:id="rId15"/>
    <p:sldId id="265" r:id="rId16"/>
    <p:sldId id="266" r:id="rId17"/>
    <p:sldId id="267" r:id="rId18"/>
    <p:sldId id="268" r:id="rId19"/>
    <p:sldId id="269" r:id="rId20"/>
    <p:sldId id="272" r:id="rId21"/>
    <p:sldId id="274" r:id="rId22"/>
    <p:sldId id="280" r:id="rId23"/>
    <p:sldId id="275" r:id="rId24"/>
    <p:sldId id="279" r:id="rId25"/>
    <p:sldId id="276" r:id="rId26"/>
    <p:sldId id="277" r:id="rId27"/>
    <p:sldId id="278" r:id="rId28"/>
    <p:sldId id="281" r:id="rId29"/>
    <p:sldId id="282" r:id="rId30"/>
    <p:sldId id="283" r:id="rId31"/>
    <p:sldId id="297" r:id="rId32"/>
    <p:sldId id="293" r:id="rId33"/>
    <p:sldId id="294" r:id="rId34"/>
    <p:sldId id="295" r:id="rId35"/>
    <p:sldId id="298" r:id="rId36"/>
    <p:sldId id="299" r:id="rId3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Rg st="1" end="36"/>
    <p:penClr>
      <a:srgbClr val="FF0000"/>
    </p:penClr>
  </p:showPr>
  <p:clrMru>
    <a:srgbClr val="242C2A"/>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99" autoAdjust="0"/>
  </p:normalViewPr>
  <p:slideViewPr>
    <p:cSldViewPr>
      <p:cViewPr varScale="1">
        <p:scale>
          <a:sx n="86" d="100"/>
          <a:sy n="86" d="100"/>
        </p:scale>
        <p:origin x="-62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55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F0F07B35-A149-402D-88F3-AF21A6E82B75}" type="datetimeFigureOut">
              <a:rPr lang="ru-RU"/>
              <a:pPr>
                <a:defRPr/>
              </a:pPr>
              <a:t>01.11.2013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AB367B7-9780-4C0D-96D0-6031C7D47105}" type="slidenum">
              <a:rPr lang="ru-RU"/>
              <a:pPr>
                <a:defRPr/>
              </a:pPr>
              <a:t>‹#›</a:t>
            </a:fld>
            <a:endParaRPr lang="ru-RU"/>
          </a:p>
        </p:txBody>
      </p:sp>
    </p:spTree>
  </p:cSld>
  <p:clrMapOvr>
    <a:masterClrMapping/>
  </p:clrMapOvr>
  <p:transition spd="slow" advClick="0">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B7C3C5F-DCEC-4900-BCC8-79F8EFFD956D}" type="datetimeFigureOut">
              <a:rPr lang="ru-RU"/>
              <a:pPr>
                <a:defRPr/>
              </a:pPr>
              <a:t>01.11.2013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A2C20C6-929D-444D-9115-9B43A3D2A496}" type="slidenum">
              <a:rPr lang="ru-RU"/>
              <a:pPr>
                <a:defRPr/>
              </a:pPr>
              <a:t>‹#›</a:t>
            </a:fld>
            <a:endParaRPr lang="ru-RU"/>
          </a:p>
        </p:txBody>
      </p:sp>
    </p:spTree>
  </p:cSld>
  <p:clrMapOvr>
    <a:masterClrMapping/>
  </p:clrMapOvr>
  <p:transition spd="slow" advClick="0">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EF6C04F-B351-427D-ACB6-F07DFBF71786}" type="datetimeFigureOut">
              <a:rPr lang="ru-RU"/>
              <a:pPr>
                <a:defRPr/>
              </a:pPr>
              <a:t>01.11.2013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4E6D9AE-ED3A-48B6-B522-96467AE26ACE}" type="slidenum">
              <a:rPr lang="ru-RU"/>
              <a:pPr>
                <a:defRPr/>
              </a:pPr>
              <a:t>‹#›</a:t>
            </a:fld>
            <a:endParaRPr lang="ru-RU"/>
          </a:p>
        </p:txBody>
      </p:sp>
    </p:spTree>
  </p:cSld>
  <p:clrMapOvr>
    <a:masterClrMapping/>
  </p:clrMapOvr>
  <p:transition spd="slow" advClick="0">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804747A-06C5-4F0E-BC0A-EAC14FDAD029}" type="datetimeFigureOut">
              <a:rPr lang="ru-RU"/>
              <a:pPr>
                <a:defRPr/>
              </a:pPr>
              <a:t>01.11.2013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A511300-1AFB-4EA5-9D3A-9833B6B1D0A7}" type="slidenum">
              <a:rPr lang="ru-RU"/>
              <a:pPr>
                <a:defRPr/>
              </a:pPr>
              <a:t>‹#›</a:t>
            </a:fld>
            <a:endParaRPr lang="ru-RU"/>
          </a:p>
        </p:txBody>
      </p:sp>
    </p:spTree>
  </p:cSld>
  <p:clrMapOvr>
    <a:masterClrMapping/>
  </p:clrMapOvr>
  <p:transition spd="slow" advClick="0">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8E8E3B6-FE63-4A37-88E4-7CD51FF31DA3}" type="datetimeFigureOut">
              <a:rPr lang="ru-RU"/>
              <a:pPr>
                <a:defRPr/>
              </a:pPr>
              <a:t>01.11.2013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DD8B0E8-DAB9-4BA0-BFE7-FAEF3C06853F}" type="slidenum">
              <a:rPr lang="ru-RU"/>
              <a:pPr>
                <a:defRPr/>
              </a:pPr>
              <a:t>‹#›</a:t>
            </a:fld>
            <a:endParaRPr lang="ru-RU"/>
          </a:p>
        </p:txBody>
      </p:sp>
    </p:spTree>
  </p:cSld>
  <p:clrMapOvr>
    <a:masterClrMapping/>
  </p:clrMapOvr>
  <p:transition spd="slow" advClick="0">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CCBD4153-83D5-4E09-9663-74046FEC685C}" type="datetimeFigureOut">
              <a:rPr lang="ru-RU"/>
              <a:pPr>
                <a:defRPr/>
              </a:pPr>
              <a:t>01.11.2013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B515DBC-884A-4F09-8131-36F3AE793251}" type="slidenum">
              <a:rPr lang="ru-RU"/>
              <a:pPr>
                <a:defRPr/>
              </a:pPr>
              <a:t>‹#›</a:t>
            </a:fld>
            <a:endParaRPr lang="ru-RU"/>
          </a:p>
        </p:txBody>
      </p:sp>
    </p:spTree>
  </p:cSld>
  <p:clrMapOvr>
    <a:masterClrMapping/>
  </p:clrMapOvr>
  <p:transition spd="slow" advClick="0">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CD1DEA96-E95F-4AE1-9972-49804C9D93F9}" type="datetimeFigureOut">
              <a:rPr lang="ru-RU"/>
              <a:pPr>
                <a:defRPr/>
              </a:pPr>
              <a:t>01.11.2013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9AD36F4D-28D4-4747-8CFF-E2ED16947B3F}" type="slidenum">
              <a:rPr lang="ru-RU"/>
              <a:pPr>
                <a:defRPr/>
              </a:pPr>
              <a:t>‹#›</a:t>
            </a:fld>
            <a:endParaRPr lang="ru-RU"/>
          </a:p>
        </p:txBody>
      </p:sp>
    </p:spTree>
  </p:cSld>
  <p:clrMapOvr>
    <a:masterClrMapping/>
  </p:clrMapOvr>
  <p:transition spd="slow" advClick="0">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49B8CE30-BF76-4545-B9FC-FDE0CCB8B577}" type="datetimeFigureOut">
              <a:rPr lang="ru-RU"/>
              <a:pPr>
                <a:defRPr/>
              </a:pPr>
              <a:t>01.11.2013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19C7444E-D9E5-4A15-8C4B-1C20AD11927A}" type="slidenum">
              <a:rPr lang="ru-RU"/>
              <a:pPr>
                <a:defRPr/>
              </a:pPr>
              <a:t>‹#›</a:t>
            </a:fld>
            <a:endParaRPr lang="ru-RU"/>
          </a:p>
        </p:txBody>
      </p:sp>
    </p:spTree>
  </p:cSld>
  <p:clrMapOvr>
    <a:masterClrMapping/>
  </p:clrMapOvr>
  <p:transition spd="slow" advClick="0">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5D247DB3-4D8B-4912-8E1D-2A9106138464}" type="datetimeFigureOut">
              <a:rPr lang="ru-RU"/>
              <a:pPr>
                <a:defRPr/>
              </a:pPr>
              <a:t>01.11.2013</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BD1EDCBB-1011-41AE-A342-812B60CD00BD}" type="slidenum">
              <a:rPr lang="ru-RU"/>
              <a:pPr>
                <a:defRPr/>
              </a:pPr>
              <a:t>‹#›</a:t>
            </a:fld>
            <a:endParaRPr lang="ru-RU"/>
          </a:p>
        </p:txBody>
      </p:sp>
    </p:spTree>
  </p:cSld>
  <p:clrMapOvr>
    <a:masterClrMapping/>
  </p:clrMapOvr>
  <p:transition spd="slow" advClick="0">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F61BF0B-A978-4B64-B949-0297E3931AEF}" type="datetimeFigureOut">
              <a:rPr lang="ru-RU"/>
              <a:pPr>
                <a:defRPr/>
              </a:pPr>
              <a:t>01.11.2013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B8CF196-C920-4984-A6B9-B8D2DE23794D}" type="slidenum">
              <a:rPr lang="ru-RU"/>
              <a:pPr>
                <a:defRPr/>
              </a:pPr>
              <a:t>‹#›</a:t>
            </a:fld>
            <a:endParaRPr lang="ru-RU"/>
          </a:p>
        </p:txBody>
      </p:sp>
    </p:spTree>
  </p:cSld>
  <p:clrMapOvr>
    <a:masterClrMapping/>
  </p:clrMapOvr>
  <p:transition spd="slow" advClick="0">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BEAE931-E621-44EF-8787-AE6540E07BA2}" type="datetimeFigureOut">
              <a:rPr lang="ru-RU"/>
              <a:pPr>
                <a:defRPr/>
              </a:pPr>
              <a:t>01.11.2013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66F40C3-A532-489D-9071-36760570F882}" type="slidenum">
              <a:rPr lang="ru-RU"/>
              <a:pPr>
                <a:defRPr/>
              </a:pPr>
              <a:t>‹#›</a:t>
            </a:fld>
            <a:endParaRPr lang="ru-RU"/>
          </a:p>
        </p:txBody>
      </p:sp>
    </p:spTree>
  </p:cSld>
  <p:clrMapOvr>
    <a:masterClrMapping/>
  </p:clrMapOvr>
  <p:transition spd="slow" advClick="0">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DE73EFF-3BFF-453C-B37E-A28A026D0DBB}" type="datetimeFigureOut">
              <a:rPr lang="ru-RU"/>
              <a:pPr>
                <a:defRPr/>
              </a:pPr>
              <a:t>01.11.2013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2DC22F7-5F86-4869-8450-9B23C3D4D929}"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spd="slow" advClick="0">
    <p:split orient="ver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1.xml"/><Relationship Id="rId1" Type="http://schemas.openxmlformats.org/officeDocument/2006/relationships/audio" Target="file:///F:\&#1071;&#1087;&#1086;&#1085;&#1089;&#1082;&#1072;&#1103;_&#1080;&#1085;&#1089;&#1090;&#1088;&#1091;&#1084;&#1077;&#1085;&#1090;&#1072;&#1083;&#1100;&#1085;&#1072;&#1103;_&#1084;&#1091;&#1079;&#1099;&#1082;&#1072;_-_&#1050;&#1088;&#1072;&#1089;&#1080;&#1074;&#1072;&#1103;_&#1084;&#1077;&#1083;&#1086;&#1076;&#1080;&#1103;_&#1076;&#1083;&#1103;_&#1076;&#1091;&#1096;&#1080;_&#1057;&#1086;&#1087;&#1088;&#1080;&#1082;&#1086;&#1089;&#1085;&#1086;&#1074;&#1077;&#1085;&#1080;&#1077;_&#1089;_&#1053;&#1077;&#1073;&#1086;&#1084;_-_(mp3poisk.ru).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6" descr="1198944i1r4aas7da.gif"/>
          <p:cNvPicPr>
            <a:picLocks noChangeAspect="1"/>
          </p:cNvPicPr>
          <p:nvPr/>
        </p:nvPicPr>
        <p:blipFill>
          <a:blip r:embed="rId3"/>
          <a:srcRect/>
          <a:stretch>
            <a:fillRect/>
          </a:stretch>
        </p:blipFill>
        <p:spPr bwMode="auto">
          <a:xfrm rot="-10610245">
            <a:off x="2870200" y="3536950"/>
            <a:ext cx="6191250" cy="3152775"/>
          </a:xfrm>
          <a:prstGeom prst="rect">
            <a:avLst/>
          </a:prstGeom>
          <a:noFill/>
          <a:ln w="9525">
            <a:noFill/>
            <a:miter lim="800000"/>
            <a:headEnd/>
            <a:tailEnd/>
          </a:ln>
        </p:spPr>
      </p:pic>
      <p:sp>
        <p:nvSpPr>
          <p:cNvPr id="2052" name="Заголовок 4"/>
          <p:cNvSpPr>
            <a:spLocks noGrp="1"/>
          </p:cNvSpPr>
          <p:nvPr>
            <p:ph type="ctrTitle"/>
          </p:nvPr>
        </p:nvSpPr>
        <p:spPr>
          <a:xfrm>
            <a:off x="928688" y="2500313"/>
            <a:ext cx="8001000" cy="1938337"/>
          </a:xfrm>
        </p:spPr>
        <p:txBody>
          <a:bodyPr>
            <a:spAutoFit/>
          </a:bodyPr>
          <a:lstStyle/>
          <a:p>
            <a:pPr eaLnBrk="1" hangingPunct="1"/>
            <a:r>
              <a:rPr lang="ru-RU" sz="6000" smtClean="0">
                <a:latin typeface="Monotype Corsiva" pitchFamily="66" charset="0"/>
              </a:rPr>
              <a:t>Психология восприятия цвета</a:t>
            </a:r>
          </a:p>
        </p:txBody>
      </p:sp>
      <p:pic>
        <p:nvPicPr>
          <p:cNvPr id="2053" name="Рисунок 5" descr="1198944i1r4aas7da.gif"/>
          <p:cNvPicPr>
            <a:picLocks noChangeAspect="1"/>
          </p:cNvPicPr>
          <p:nvPr/>
        </p:nvPicPr>
        <p:blipFill>
          <a:blip r:embed="rId3"/>
          <a:srcRect/>
          <a:stretch>
            <a:fillRect/>
          </a:stretch>
        </p:blipFill>
        <p:spPr bwMode="auto">
          <a:xfrm>
            <a:off x="0" y="0"/>
            <a:ext cx="6191250" cy="3152775"/>
          </a:xfrm>
          <a:prstGeom prst="rect">
            <a:avLst/>
          </a:prstGeom>
          <a:noFill/>
          <a:ln w="9525">
            <a:noFill/>
            <a:miter lim="800000"/>
            <a:headEnd/>
            <a:tailEnd/>
          </a:ln>
        </p:spPr>
      </p:pic>
      <p:pic>
        <p:nvPicPr>
          <p:cNvPr id="2" name="Японская_инструментальная_музыка_-_Красивая_мелодия_для_души_Соприкосновение_с_Небом_-_(mp3poisk.ru).mp3">
            <a:hlinkClick r:id="" action="ppaction://media"/>
          </p:cNvPr>
          <p:cNvPicPr>
            <a:picLocks noRot="1" noChangeAspect="1"/>
          </p:cNvPicPr>
          <p:nvPr>
            <a:audioFile r:link="rId1"/>
          </p:nvPr>
        </p:nvPicPr>
        <p:blipFill>
          <a:blip r:embed="rId4"/>
          <a:srcRect/>
          <a:stretch>
            <a:fillRect/>
          </a:stretch>
        </p:blipFill>
        <p:spPr bwMode="auto">
          <a:xfrm>
            <a:off x="-973138" y="260350"/>
            <a:ext cx="609600" cy="609600"/>
          </a:xfrm>
          <a:prstGeom prst="rect">
            <a:avLst/>
          </a:prstGeom>
          <a:noFill/>
          <a:ln w="9525">
            <a:noFill/>
            <a:miter lim="800000"/>
            <a:headEnd/>
            <a:tailEnd/>
          </a:ln>
        </p:spPr>
      </p:pic>
    </p:spTree>
  </p:cSld>
  <p:clrMapOvr>
    <a:masterClrMapping/>
  </p:clrMapOvr>
  <p:transition spd="slow" advTm="6290">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nodeType="afterGroup">
                            <p:stCondLst>
                              <p:cond delay="0"/>
                            </p:stCondLst>
                            <p:childTnLst>
                              <p:par>
                                <p:cTn id="8" presetID="10" presetClass="entr" presetSubtype="0" fill="hold" nodeType="afterEffect">
                                  <p:stCondLst>
                                    <p:cond delay="0"/>
                                  </p:stCondLst>
                                  <p:childTnLst>
                                    <p:set>
                                      <p:cBhvr>
                                        <p:cTn id="9" dur="1" fill="hold">
                                          <p:stCondLst>
                                            <p:cond delay="0"/>
                                          </p:stCondLst>
                                        </p:cTn>
                                        <p:tgtEl>
                                          <p:spTgt spid="2053"/>
                                        </p:tgtEl>
                                        <p:attrNameLst>
                                          <p:attrName>style.visibility</p:attrName>
                                        </p:attrNameLst>
                                      </p:cBhvr>
                                      <p:to>
                                        <p:strVal val="visible"/>
                                      </p:to>
                                    </p:set>
                                    <p:animEffect transition="in" filter="fade">
                                      <p:cBhvr>
                                        <p:cTn id="10" dur="1000"/>
                                        <p:tgtEl>
                                          <p:spTgt spid="2053"/>
                                        </p:tgtEl>
                                      </p:cBhvr>
                                    </p:animEffect>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1000"/>
                                        <p:tgtEl>
                                          <p:spTgt spid="2050"/>
                                        </p:tgtEl>
                                      </p:cBhvr>
                                    </p:animEffect>
                                  </p:childTnLst>
                                </p:cTn>
                              </p:par>
                            </p:childTnLst>
                          </p:cTn>
                        </p:par>
                        <p:par>
                          <p:cTn id="14" fill="hold" nodeType="afterGroup">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8" repeatCount="indefinite" fill="hold" display="0">
                  <p:stCondLst>
                    <p:cond delay="indefinite"/>
                  </p:stCondLst>
                  <p:endCondLst>
                    <p:cond evt="onStopAudio" delay="0">
                      <p:tgtEl>
                        <p:sldTgt/>
                      </p:tgtEl>
                    </p:cond>
                  </p:endCondLst>
                </p:cTn>
                <p:tgtEl>
                  <p:spTgt spid="2"/>
                </p:tgtEl>
              </p:cMediaNode>
            </p:audio>
          </p:childTnLst>
        </p:cTn>
      </p:par>
    </p:tnLst>
    <p:bldLst>
      <p:bldP spid="205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22530" name="Рисунок 4" descr="201bf88972093847c476e83908b.jpg"/>
          <p:cNvPicPr>
            <a:picLocks noChangeAspect="1"/>
          </p:cNvPicPr>
          <p:nvPr/>
        </p:nvPicPr>
        <p:blipFill>
          <a:blip r:embed="rId4"/>
          <a:srcRect/>
          <a:stretch>
            <a:fillRect/>
          </a:stretch>
        </p:blipFill>
        <p:spPr bwMode="auto">
          <a:xfrm>
            <a:off x="0" y="0"/>
            <a:ext cx="9239250" cy="6929438"/>
          </a:xfrm>
          <a:prstGeom prst="rect">
            <a:avLst/>
          </a:prstGeom>
          <a:noFill/>
          <a:ln w="9525">
            <a:noFill/>
            <a:miter lim="800000"/>
            <a:headEnd/>
            <a:tailEnd/>
          </a:ln>
        </p:spPr>
      </p:pic>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dirty="0" smtClean="0"/>
              <a:t/>
            </a:r>
            <a:br>
              <a:rPr lang="ru-RU" dirty="0" smtClean="0"/>
            </a:br>
            <a:endParaRPr lang="ru-RU" dirty="0" smtClean="0"/>
          </a:p>
        </p:txBody>
      </p:sp>
      <p:sp>
        <p:nvSpPr>
          <p:cNvPr id="11268" name="Содержимое 2"/>
          <p:cNvSpPr>
            <a:spLocks noGrp="1"/>
          </p:cNvSpPr>
          <p:nvPr>
            <p:ph idx="1"/>
          </p:nvPr>
        </p:nvSpPr>
        <p:spPr>
          <a:xfrm>
            <a:off x="457200" y="142875"/>
            <a:ext cx="8229600" cy="6500813"/>
          </a:xfrm>
        </p:spPr>
        <p:txBody>
          <a:bodyPr/>
          <a:lstStyle/>
          <a:p>
            <a:pPr algn="ctr" eaLnBrk="1" hangingPunct="1">
              <a:buFont typeface="Arial" charset="0"/>
              <a:buNone/>
            </a:pPr>
            <a:r>
              <a:rPr lang="ru-RU" sz="4000" b="1" smtClean="0">
                <a:latin typeface="Monotype Corsiva" pitchFamily="66" charset="0"/>
              </a:rPr>
              <a:t>   </a:t>
            </a:r>
            <a:r>
              <a:rPr lang="en-US" sz="4000" b="1" smtClean="0">
                <a:latin typeface="Monotype Corsiva" pitchFamily="66" charset="0"/>
              </a:rPr>
              <a:t>   </a:t>
            </a:r>
            <a:r>
              <a:rPr lang="ru-RU" sz="4000" b="1" smtClean="0">
                <a:latin typeface="Monotype Corsiva" pitchFamily="66" charset="0"/>
              </a:rPr>
              <a:t>Красный</a:t>
            </a:r>
          </a:p>
          <a:p>
            <a:pPr eaLnBrk="1" hangingPunct="1">
              <a:buFont typeface="Arial" charset="0"/>
              <a:buNone/>
            </a:pPr>
            <a:r>
              <a:rPr lang="ru-RU" sz="3600" b="1" smtClean="0">
                <a:latin typeface="Monotype Corsiva" pitchFamily="66" charset="0"/>
              </a:rPr>
              <a:t>Стимулирует, снабжает очень сильной энергией.</a:t>
            </a:r>
          </a:p>
          <a:p>
            <a:pPr algn="ctr" eaLnBrk="1" hangingPunct="1">
              <a:buFont typeface="Arial" charset="0"/>
              <a:buNone/>
            </a:pPr>
            <a:endParaRPr lang="ru-RU" sz="3600" b="1" smtClean="0">
              <a:latin typeface="Monotype Corsiva" pitchFamily="66" charset="0"/>
            </a:endParaRPr>
          </a:p>
          <a:p>
            <a:pPr algn="ctr" eaLnBrk="1" hangingPunct="1">
              <a:buFont typeface="Arial" charset="0"/>
              <a:buNone/>
            </a:pPr>
            <a:r>
              <a:rPr lang="ru-RU" sz="3600" b="1" smtClean="0">
                <a:latin typeface="Monotype Corsiva" pitchFamily="66" charset="0"/>
              </a:rPr>
              <a:t> Способствует активности, уверенности, дружелюбию.</a:t>
            </a:r>
          </a:p>
          <a:p>
            <a:pPr algn="ctr" eaLnBrk="1" hangingPunct="1">
              <a:buFont typeface="Arial" charset="0"/>
              <a:buNone/>
            </a:pPr>
            <a:r>
              <a:rPr lang="ru-RU" sz="3600" b="1" smtClean="0">
                <a:latin typeface="Monotype Corsiva" pitchFamily="66" charset="0"/>
              </a:rPr>
              <a:t> В больших количествах может           провоцировать ярость, гнев.</a:t>
            </a:r>
          </a:p>
          <a:p>
            <a:pPr algn="ctr" eaLnBrk="1" hangingPunct="1">
              <a:buFont typeface="Arial" charset="0"/>
              <a:buNone/>
            </a:pPr>
            <a:r>
              <a:rPr lang="ru-RU" sz="3600" b="1" smtClean="0">
                <a:latin typeface="Monotype Corsiva" pitchFamily="66" charset="0"/>
              </a:rPr>
              <a:t> Насыщенный красный — цвет, выражающий скорость, мощь, игру, опасность и страсть. </a:t>
            </a:r>
            <a:r>
              <a:rPr lang="ru-RU" sz="3600" smtClean="0">
                <a:solidFill>
                  <a:srgbClr val="FFFF00"/>
                </a:solidFill>
                <a:latin typeface="Monotype Corsiva" pitchFamily="66" charset="0"/>
              </a:rPr>
              <a:t> </a:t>
            </a:r>
          </a:p>
        </p:txBody>
      </p:sp>
    </p:spTree>
    <p:custDataLst>
      <p:tags r:id="rId1"/>
    </p:custDataLst>
  </p:cSld>
  <p:clrMapOvr>
    <a:masterClrMapping/>
  </p:clrMapOvr>
  <p:transition spd="slow" advClick="0" advTm="13657">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iterate type="wd">
                                    <p:tmPct val="10000"/>
                                  </p:iterate>
                                  <p:childTnLst>
                                    <p:set>
                                      <p:cBhvr>
                                        <p:cTn id="6" dur="1" fill="hold">
                                          <p:stCondLst>
                                            <p:cond delay="0"/>
                                          </p:stCondLst>
                                        </p:cTn>
                                        <p:tgtEl>
                                          <p:spTgt spid="11268">
                                            <p:txEl>
                                              <p:pRg st="0" end="0"/>
                                            </p:txEl>
                                          </p:spTgt>
                                        </p:tgtEl>
                                        <p:attrNameLst>
                                          <p:attrName>style.visibility</p:attrName>
                                        </p:attrNameLst>
                                      </p:cBhvr>
                                      <p:to>
                                        <p:strVal val="visible"/>
                                      </p:to>
                                    </p:set>
                                    <p:anim calcmode="lin" valueType="num">
                                      <p:cBhvr>
                                        <p:cTn id="7" dur="2000" fill="hold"/>
                                        <p:tgtEl>
                                          <p:spTgt spid="11268">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11268">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11268">
                                            <p:txEl>
                                              <p:pRg st="0" end="0"/>
                                            </p:txEl>
                                          </p:spTgt>
                                        </p:tgtEl>
                                      </p:cBhvr>
                                    </p:animEffect>
                                  </p:childTnLst>
                                </p:cTn>
                              </p:par>
                            </p:childTnLst>
                          </p:cTn>
                        </p:par>
                        <p:par>
                          <p:cTn id="10" fill="hold" nodeType="afterGroup">
                            <p:stCondLst>
                              <p:cond delay="2200"/>
                            </p:stCondLst>
                            <p:childTnLst>
                              <p:par>
                                <p:cTn id="11" presetID="10" presetClass="entr" presetSubtype="0" fill="hold" nodeType="afterEffect">
                                  <p:stCondLst>
                                    <p:cond delay="500"/>
                                  </p:stCondLst>
                                  <p:iterate type="wd">
                                    <p:tmPct val="10000"/>
                                  </p:iterate>
                                  <p:childTnLst>
                                    <p:set>
                                      <p:cBhvr>
                                        <p:cTn id="12" dur="1" fill="hold">
                                          <p:stCondLst>
                                            <p:cond delay="0"/>
                                          </p:stCondLst>
                                        </p:cTn>
                                        <p:tgtEl>
                                          <p:spTgt spid="11268">
                                            <p:txEl>
                                              <p:pRg st="1" end="1"/>
                                            </p:txEl>
                                          </p:spTgt>
                                        </p:tgtEl>
                                        <p:attrNameLst>
                                          <p:attrName>style.visibility</p:attrName>
                                        </p:attrNameLst>
                                      </p:cBhvr>
                                      <p:to>
                                        <p:strVal val="visible"/>
                                      </p:to>
                                    </p:set>
                                    <p:animEffect transition="in" filter="fade">
                                      <p:cBhvr>
                                        <p:cTn id="13" dur="1000"/>
                                        <p:tgtEl>
                                          <p:spTgt spid="11268">
                                            <p:txEl>
                                              <p:pRg st="1" end="1"/>
                                            </p:txEl>
                                          </p:spTgt>
                                        </p:tgtEl>
                                      </p:cBhvr>
                                    </p:animEffect>
                                  </p:childTnLst>
                                </p:cTn>
                              </p:par>
                            </p:childTnLst>
                          </p:cTn>
                        </p:par>
                        <p:par>
                          <p:cTn id="14" fill="hold" nodeType="afterGroup">
                            <p:stCondLst>
                              <p:cond delay="4300"/>
                            </p:stCondLst>
                            <p:childTnLst>
                              <p:par>
                                <p:cTn id="15" presetID="10" presetClass="entr" presetSubtype="0" fill="hold" nodeType="afterEffect">
                                  <p:stCondLst>
                                    <p:cond delay="500"/>
                                  </p:stCondLst>
                                  <p:iterate type="wd">
                                    <p:tmPct val="10000"/>
                                  </p:iterate>
                                  <p:childTnLst>
                                    <p:set>
                                      <p:cBhvr>
                                        <p:cTn id="16" dur="1" fill="hold">
                                          <p:stCondLst>
                                            <p:cond delay="0"/>
                                          </p:stCondLst>
                                        </p:cTn>
                                        <p:tgtEl>
                                          <p:spTgt spid="11268">
                                            <p:txEl>
                                              <p:pRg st="3" end="3"/>
                                            </p:txEl>
                                          </p:spTgt>
                                        </p:tgtEl>
                                        <p:attrNameLst>
                                          <p:attrName>style.visibility</p:attrName>
                                        </p:attrNameLst>
                                      </p:cBhvr>
                                      <p:to>
                                        <p:strVal val="visible"/>
                                      </p:to>
                                    </p:set>
                                    <p:animEffect transition="in" filter="fade">
                                      <p:cBhvr>
                                        <p:cTn id="17" dur="1000"/>
                                        <p:tgtEl>
                                          <p:spTgt spid="11268">
                                            <p:txEl>
                                              <p:pRg st="3" end="3"/>
                                            </p:txEl>
                                          </p:spTgt>
                                        </p:tgtEl>
                                      </p:cBhvr>
                                    </p:animEffect>
                                  </p:childTnLst>
                                </p:cTn>
                              </p:par>
                            </p:childTnLst>
                          </p:cTn>
                        </p:par>
                        <p:par>
                          <p:cTn id="18" fill="hold" nodeType="afterGroup">
                            <p:stCondLst>
                              <p:cond delay="6500"/>
                            </p:stCondLst>
                            <p:childTnLst>
                              <p:par>
                                <p:cTn id="19" presetID="10" presetClass="entr" presetSubtype="0" fill="hold" nodeType="afterEffect">
                                  <p:stCondLst>
                                    <p:cond delay="500"/>
                                  </p:stCondLst>
                                  <p:iterate type="wd">
                                    <p:tmPct val="10000"/>
                                  </p:iterate>
                                  <p:childTnLst>
                                    <p:set>
                                      <p:cBhvr>
                                        <p:cTn id="20" dur="1" fill="hold">
                                          <p:stCondLst>
                                            <p:cond delay="0"/>
                                          </p:stCondLst>
                                        </p:cTn>
                                        <p:tgtEl>
                                          <p:spTgt spid="11268">
                                            <p:txEl>
                                              <p:pRg st="4" end="4"/>
                                            </p:txEl>
                                          </p:spTgt>
                                        </p:tgtEl>
                                        <p:attrNameLst>
                                          <p:attrName>style.visibility</p:attrName>
                                        </p:attrNameLst>
                                      </p:cBhvr>
                                      <p:to>
                                        <p:strVal val="visible"/>
                                      </p:to>
                                    </p:set>
                                    <p:animEffect transition="in" filter="fade">
                                      <p:cBhvr>
                                        <p:cTn id="21" dur="1000"/>
                                        <p:tgtEl>
                                          <p:spTgt spid="11268">
                                            <p:txEl>
                                              <p:pRg st="4" end="4"/>
                                            </p:txEl>
                                          </p:spTgt>
                                        </p:tgtEl>
                                      </p:cBhvr>
                                    </p:animEffect>
                                  </p:childTnLst>
                                </p:cTn>
                              </p:par>
                            </p:childTnLst>
                          </p:cTn>
                        </p:par>
                        <p:par>
                          <p:cTn id="22" fill="hold" nodeType="afterGroup">
                            <p:stCondLst>
                              <p:cond delay="8900"/>
                            </p:stCondLst>
                            <p:childTnLst>
                              <p:par>
                                <p:cTn id="23" presetID="10" presetClass="entr" presetSubtype="0" fill="hold" nodeType="afterEffect">
                                  <p:stCondLst>
                                    <p:cond delay="500"/>
                                  </p:stCondLst>
                                  <p:iterate type="wd">
                                    <p:tmPct val="10000"/>
                                  </p:iterate>
                                  <p:childTnLst>
                                    <p:set>
                                      <p:cBhvr>
                                        <p:cTn id="24" dur="1" fill="hold">
                                          <p:stCondLst>
                                            <p:cond delay="0"/>
                                          </p:stCondLst>
                                        </p:cTn>
                                        <p:tgtEl>
                                          <p:spTgt spid="11268">
                                            <p:txEl>
                                              <p:pRg st="5" end="5"/>
                                            </p:txEl>
                                          </p:spTgt>
                                        </p:tgtEl>
                                        <p:attrNameLst>
                                          <p:attrName>style.visibility</p:attrName>
                                        </p:attrNameLst>
                                      </p:cBhvr>
                                      <p:to>
                                        <p:strVal val="visible"/>
                                      </p:to>
                                    </p:set>
                                    <p:animEffect transition="in" filter="fade">
                                      <p:cBhvr>
                                        <p:cTn id="25" dur="1000"/>
                                        <p:tgtEl>
                                          <p:spTgt spid="1126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Рисунок 3" descr="41727159.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2291" name="Содержимое 2"/>
          <p:cNvSpPr>
            <a:spLocks noGrp="1"/>
          </p:cNvSpPr>
          <p:nvPr>
            <p:ph idx="1"/>
          </p:nvPr>
        </p:nvSpPr>
        <p:spPr>
          <a:xfrm>
            <a:off x="457200" y="620713"/>
            <a:ext cx="8229600" cy="6072187"/>
          </a:xfrm>
        </p:spPr>
        <p:txBody>
          <a:bodyPr/>
          <a:lstStyle/>
          <a:p>
            <a:pPr algn="ctr" eaLnBrk="1" hangingPunct="1">
              <a:buFont typeface="Arial" charset="0"/>
              <a:buNone/>
            </a:pPr>
            <a:r>
              <a:rPr lang="ru-RU" sz="4000" b="1" smtClean="0">
                <a:solidFill>
                  <a:srgbClr val="FFFF00"/>
                </a:solidFill>
                <a:latin typeface="Monotype Corsiva" pitchFamily="66" charset="0"/>
              </a:rPr>
              <a:t>Красный захватывает внимание , создает ощущение тепла. Кофе кажется горячее в красной чашке, нежели в зеленой.</a:t>
            </a:r>
          </a:p>
          <a:p>
            <a:pPr algn="ctr" eaLnBrk="1" hangingPunct="1">
              <a:buFont typeface="Arial" charset="0"/>
              <a:buNone/>
            </a:pPr>
            <a:endParaRPr lang="ru-RU" sz="4000" b="1" smtClean="0">
              <a:solidFill>
                <a:srgbClr val="FFFF00"/>
              </a:solidFill>
              <a:latin typeface="Monotype Corsiva" pitchFamily="66" charset="0"/>
            </a:endParaRPr>
          </a:p>
          <a:p>
            <a:pPr algn="ctr" eaLnBrk="1" hangingPunct="1">
              <a:buFont typeface="Arial" charset="0"/>
              <a:buNone/>
            </a:pPr>
            <a:r>
              <a:rPr lang="ru-RU" sz="4000" b="1" smtClean="0">
                <a:solidFill>
                  <a:srgbClr val="FFFF00"/>
                </a:solidFill>
                <a:latin typeface="Monotype Corsiva" pitchFamily="66" charset="0"/>
              </a:rPr>
              <a:t> Предпочтение красного цвета означает уверенность в себе, готовность к действию, заявление о своих силах и возможностях.</a:t>
            </a:r>
          </a:p>
          <a:p>
            <a:pPr eaLnBrk="1" hangingPunct="1"/>
            <a:endParaRPr lang="ru-RU" smtClean="0">
              <a:latin typeface="Monotype Corsiva" pitchFamily="66" charset="0"/>
            </a:endParaRPr>
          </a:p>
        </p:txBody>
      </p:sp>
    </p:spTree>
  </p:cSld>
  <p:clrMapOvr>
    <a:masterClrMapping/>
  </p:clrMapOvr>
  <p:transition spd="slow" advClick="0" advTm="10017">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iterate type="wd">
                                    <p:tmPct val="10000"/>
                                  </p:iterate>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1000"/>
                                        <p:tgtEl>
                                          <p:spTgt spid="12291">
                                            <p:txEl>
                                              <p:pRg st="0" end="0"/>
                                            </p:txEl>
                                          </p:spTgt>
                                        </p:tgtEl>
                                      </p:cBhvr>
                                    </p:animEffect>
                                  </p:childTnLst>
                                </p:cTn>
                              </p:par>
                            </p:childTnLst>
                          </p:cTn>
                        </p:par>
                        <p:par>
                          <p:cTn id="8" fill="hold" nodeType="afterGroup">
                            <p:stCondLst>
                              <p:cond delay="2800"/>
                            </p:stCondLst>
                            <p:childTnLst>
                              <p:par>
                                <p:cTn id="9" presetID="10" presetClass="entr" presetSubtype="0" fill="hold" nodeType="afterEffect">
                                  <p:stCondLst>
                                    <p:cond delay="1000"/>
                                  </p:stCondLst>
                                  <p:iterate type="wd">
                                    <p:tmPct val="10000"/>
                                  </p:iterate>
                                  <p:childTnLst>
                                    <p:set>
                                      <p:cBhvr>
                                        <p:cTn id="10" dur="1" fill="hold">
                                          <p:stCondLst>
                                            <p:cond delay="0"/>
                                          </p:stCondLst>
                                        </p:cTn>
                                        <p:tgtEl>
                                          <p:spTgt spid="12291">
                                            <p:txEl>
                                              <p:pRg st="2" end="2"/>
                                            </p:txEl>
                                          </p:spTgt>
                                        </p:tgtEl>
                                        <p:attrNameLst>
                                          <p:attrName>style.visibility</p:attrName>
                                        </p:attrNameLst>
                                      </p:cBhvr>
                                      <p:to>
                                        <p:strVal val="visible"/>
                                      </p:to>
                                    </p:set>
                                    <p:animEffect transition="in" filter="fade">
                                      <p:cBhvr>
                                        <p:cTn id="11" dur="1000"/>
                                        <p:tgtEl>
                                          <p:spTgt spid="12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Рисунок 3" descr="40097678.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3315" name="Содержимое 2"/>
          <p:cNvSpPr>
            <a:spLocks noGrp="1"/>
          </p:cNvSpPr>
          <p:nvPr>
            <p:ph idx="1"/>
          </p:nvPr>
        </p:nvSpPr>
        <p:spPr>
          <a:xfrm>
            <a:off x="457200" y="214313"/>
            <a:ext cx="8229600" cy="5591175"/>
          </a:xfrm>
        </p:spPr>
        <p:txBody>
          <a:bodyPr/>
          <a:lstStyle/>
          <a:p>
            <a:pPr algn="ctr" eaLnBrk="1" hangingPunct="1">
              <a:buFont typeface="Arial" charset="0"/>
              <a:buNone/>
            </a:pPr>
            <a:r>
              <a:rPr lang="ru-RU" b="1" smtClean="0">
                <a:latin typeface="Monotype Corsiva" pitchFamily="66" charset="0"/>
              </a:rPr>
              <a:t>Оранжевый</a:t>
            </a:r>
          </a:p>
          <a:p>
            <a:pPr algn="ctr" eaLnBrk="1" hangingPunct="1">
              <a:buFont typeface="Arial" charset="0"/>
              <a:buNone/>
            </a:pPr>
            <a:r>
              <a:rPr lang="ru-RU" b="1" smtClean="0"/>
              <a:t> </a:t>
            </a:r>
            <a:r>
              <a:rPr lang="ru-RU" b="1" smtClean="0">
                <a:latin typeface="Monotype Corsiva" pitchFamily="66" charset="0"/>
              </a:rPr>
              <a:t>Высвобождает эмоции, поднимает самооценку.</a:t>
            </a:r>
          </a:p>
          <a:p>
            <a:pPr algn="ctr" eaLnBrk="1" hangingPunct="1">
              <a:buFont typeface="Arial" charset="0"/>
              <a:buNone/>
            </a:pPr>
            <a:endParaRPr lang="ru-RU" b="1" smtClean="0">
              <a:latin typeface="Monotype Corsiva" pitchFamily="66" charset="0"/>
            </a:endParaRPr>
          </a:p>
          <a:p>
            <a:pPr algn="ctr" eaLnBrk="1" hangingPunct="1">
              <a:buFont typeface="Arial" charset="0"/>
              <a:buNone/>
            </a:pPr>
            <a:r>
              <a:rPr lang="ru-RU" b="1" smtClean="0">
                <a:latin typeface="Monotype Corsiva" pitchFamily="66" charset="0"/>
              </a:rPr>
              <a:t> Это отличный антидепрессант, способствует хорошему настроению. Пастельные оттенки (абрикосовый, персиковый) восстанавливают нервные затраты.</a:t>
            </a:r>
          </a:p>
          <a:p>
            <a:pPr algn="ctr" eaLnBrk="1" hangingPunct="1">
              <a:buFont typeface="Arial" charset="0"/>
              <a:buNone/>
            </a:pPr>
            <a:endParaRPr lang="ru-RU" b="1" smtClean="0">
              <a:latin typeface="Monotype Corsiva" pitchFamily="66" charset="0"/>
            </a:endParaRPr>
          </a:p>
          <a:p>
            <a:pPr algn="ctr" eaLnBrk="1" hangingPunct="1">
              <a:buFont typeface="Arial" charset="0"/>
              <a:buNone/>
            </a:pPr>
            <a:r>
              <a:rPr lang="ru-RU" b="1" smtClean="0">
                <a:latin typeface="Monotype Corsiva" pitchFamily="66" charset="0"/>
              </a:rPr>
              <a:t> Оранжевый обладает стимулирующими свойствами, создает впечатление дружелюбия, открытости и склонности к авантюрам.</a:t>
            </a:r>
          </a:p>
          <a:p>
            <a:pPr eaLnBrk="1" hangingPunct="1">
              <a:buFont typeface="Arial" charset="0"/>
              <a:buNone/>
            </a:pPr>
            <a:r>
              <a:rPr lang="ru-RU" smtClean="0"/>
              <a:t> </a:t>
            </a:r>
          </a:p>
        </p:txBody>
      </p:sp>
    </p:spTree>
  </p:cSld>
  <p:clrMapOvr>
    <a:masterClrMapping/>
  </p:clrMapOvr>
  <p:transition spd="slow" advClick="0" advTm="14591">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p:cTn id="7" dur="2000" fill="hold"/>
                                        <p:tgtEl>
                                          <p:spTgt spid="13315">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13315">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13315">
                                            <p:txEl>
                                              <p:pRg st="0" end="0"/>
                                            </p:txEl>
                                          </p:spTgt>
                                        </p:tgtEl>
                                      </p:cBhvr>
                                    </p:animEffect>
                                  </p:childTnLst>
                                </p:cTn>
                              </p:par>
                            </p:childTnLst>
                          </p:cTn>
                        </p:par>
                        <p:par>
                          <p:cTn id="10" fill="hold" nodeType="afterGroup">
                            <p:stCondLst>
                              <p:cond delay="2000"/>
                            </p:stCondLst>
                            <p:childTnLst>
                              <p:par>
                                <p:cTn id="11" presetID="10" presetClass="entr" presetSubtype="0" fill="hold" nodeType="afterEffect">
                                  <p:stCondLst>
                                    <p:cond delay="1000"/>
                                  </p:stCondLst>
                                  <p:iterate type="wd">
                                    <p:tmPct val="10000"/>
                                  </p:iterate>
                                  <p:childTnLst>
                                    <p:set>
                                      <p:cBhvr>
                                        <p:cTn id="12" dur="1" fill="hold">
                                          <p:stCondLst>
                                            <p:cond delay="0"/>
                                          </p:stCondLst>
                                        </p:cTn>
                                        <p:tgtEl>
                                          <p:spTgt spid="13315">
                                            <p:txEl>
                                              <p:pRg st="1" end="1"/>
                                            </p:txEl>
                                          </p:spTgt>
                                        </p:tgtEl>
                                        <p:attrNameLst>
                                          <p:attrName>style.visibility</p:attrName>
                                        </p:attrNameLst>
                                      </p:cBhvr>
                                      <p:to>
                                        <p:strVal val="visible"/>
                                      </p:to>
                                    </p:set>
                                    <p:animEffect transition="in" filter="fade">
                                      <p:cBhvr>
                                        <p:cTn id="13" dur="1000"/>
                                        <p:tgtEl>
                                          <p:spTgt spid="13315">
                                            <p:txEl>
                                              <p:pRg st="1" end="1"/>
                                            </p:txEl>
                                          </p:spTgt>
                                        </p:tgtEl>
                                      </p:cBhvr>
                                    </p:animEffect>
                                  </p:childTnLst>
                                </p:cTn>
                              </p:par>
                            </p:childTnLst>
                          </p:cTn>
                        </p:par>
                        <p:par>
                          <p:cTn id="14" fill="hold" nodeType="afterGroup">
                            <p:stCondLst>
                              <p:cond delay="4600"/>
                            </p:stCondLst>
                            <p:childTnLst>
                              <p:par>
                                <p:cTn id="15" presetID="10" presetClass="entr" presetSubtype="0" fill="hold" nodeType="afterEffect">
                                  <p:stCondLst>
                                    <p:cond delay="1000"/>
                                  </p:stCondLst>
                                  <p:iterate type="wd">
                                    <p:tmPct val="10000"/>
                                  </p:iterate>
                                  <p:childTnLst>
                                    <p:set>
                                      <p:cBhvr>
                                        <p:cTn id="16" dur="1" fill="hold">
                                          <p:stCondLst>
                                            <p:cond delay="0"/>
                                          </p:stCondLst>
                                        </p:cTn>
                                        <p:tgtEl>
                                          <p:spTgt spid="13315">
                                            <p:txEl>
                                              <p:pRg st="3" end="3"/>
                                            </p:txEl>
                                          </p:spTgt>
                                        </p:tgtEl>
                                        <p:attrNameLst>
                                          <p:attrName>style.visibility</p:attrName>
                                        </p:attrNameLst>
                                      </p:cBhvr>
                                      <p:to>
                                        <p:strVal val="visible"/>
                                      </p:to>
                                    </p:set>
                                    <p:animEffect transition="in" filter="fade">
                                      <p:cBhvr>
                                        <p:cTn id="17" dur="1000"/>
                                        <p:tgtEl>
                                          <p:spTgt spid="13315">
                                            <p:txEl>
                                              <p:pRg st="3" end="3"/>
                                            </p:txEl>
                                          </p:spTgt>
                                        </p:tgtEl>
                                      </p:cBhvr>
                                    </p:animEffect>
                                  </p:childTnLst>
                                </p:cTn>
                              </p:par>
                            </p:childTnLst>
                          </p:cTn>
                        </p:par>
                        <p:par>
                          <p:cTn id="18" fill="hold" nodeType="afterGroup">
                            <p:stCondLst>
                              <p:cond delay="8500"/>
                            </p:stCondLst>
                            <p:childTnLst>
                              <p:par>
                                <p:cTn id="19" presetID="10" presetClass="entr" presetSubtype="0" fill="hold" nodeType="afterEffect">
                                  <p:stCondLst>
                                    <p:cond delay="1000"/>
                                  </p:stCondLst>
                                  <p:iterate type="wd">
                                    <p:tmPct val="10000"/>
                                  </p:iterate>
                                  <p:childTnLst>
                                    <p:set>
                                      <p:cBhvr>
                                        <p:cTn id="20" dur="1" fill="hold">
                                          <p:stCondLst>
                                            <p:cond delay="0"/>
                                          </p:stCondLst>
                                        </p:cTn>
                                        <p:tgtEl>
                                          <p:spTgt spid="13315">
                                            <p:txEl>
                                              <p:pRg st="5" end="5"/>
                                            </p:txEl>
                                          </p:spTgt>
                                        </p:tgtEl>
                                        <p:attrNameLst>
                                          <p:attrName>style.visibility</p:attrName>
                                        </p:attrNameLst>
                                      </p:cBhvr>
                                      <p:to>
                                        <p:strVal val="visible"/>
                                      </p:to>
                                    </p:set>
                                    <p:animEffect transition="in" filter="fade">
                                      <p:cBhvr>
                                        <p:cTn id="21" dur="1000"/>
                                        <p:tgtEl>
                                          <p:spTgt spid="133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Рисунок 3" descr="16db81edfc05.gif"/>
          <p:cNvPicPr>
            <a:picLocks noChangeAspect="1"/>
          </p:cNvPicPr>
          <p:nvPr/>
        </p:nvPicPr>
        <p:blipFill>
          <a:blip r:embed="rId2"/>
          <a:srcRect/>
          <a:stretch>
            <a:fillRect/>
          </a:stretch>
        </p:blipFill>
        <p:spPr bwMode="auto">
          <a:xfrm>
            <a:off x="4763" y="0"/>
            <a:ext cx="9139237" cy="6862763"/>
          </a:xfrm>
          <a:prstGeom prst="rect">
            <a:avLst/>
          </a:prstGeom>
          <a:noFill/>
          <a:ln w="9525">
            <a:noFill/>
            <a:miter lim="800000"/>
            <a:headEnd/>
            <a:tailEnd/>
          </a:ln>
        </p:spPr>
      </p:pic>
      <p:sp>
        <p:nvSpPr>
          <p:cNvPr id="14339" name="Содержимое 2"/>
          <p:cNvSpPr>
            <a:spLocks noGrp="1"/>
          </p:cNvSpPr>
          <p:nvPr>
            <p:ph idx="1"/>
          </p:nvPr>
        </p:nvSpPr>
        <p:spPr>
          <a:xfrm>
            <a:off x="457200" y="214313"/>
            <a:ext cx="8229600" cy="6215062"/>
          </a:xfrm>
        </p:spPr>
        <p:txBody>
          <a:bodyPr/>
          <a:lstStyle/>
          <a:p>
            <a:pPr eaLnBrk="1" hangingPunct="1">
              <a:buFont typeface="Arial" charset="0"/>
              <a:buNone/>
            </a:pPr>
            <a:endParaRPr lang="ru-RU" smtClean="0"/>
          </a:p>
          <a:p>
            <a:pPr algn="ctr" eaLnBrk="1" hangingPunct="1">
              <a:buFont typeface="Arial" charset="0"/>
              <a:buNone/>
            </a:pPr>
            <a:r>
              <a:rPr lang="ru-RU" b="1" smtClean="0">
                <a:latin typeface="Monotype Corsiva" pitchFamily="66" charset="0"/>
              </a:rPr>
              <a:t> Ярко-оранжевый хорошо заметен, что обеспечило его использование в предупреждающих сигналах.</a:t>
            </a:r>
          </a:p>
          <a:p>
            <a:pPr algn="ctr" eaLnBrk="1" hangingPunct="1">
              <a:buFont typeface="Arial" charset="0"/>
              <a:buNone/>
            </a:pPr>
            <a:endParaRPr lang="ru-RU" b="1" smtClean="0"/>
          </a:p>
          <a:p>
            <a:pPr algn="ctr" eaLnBrk="1" hangingPunct="1">
              <a:buFont typeface="Arial" charset="0"/>
              <a:buNone/>
            </a:pPr>
            <a:r>
              <a:rPr lang="ru-RU" b="1" smtClean="0"/>
              <a:t>  </a:t>
            </a:r>
            <a:r>
              <a:rPr lang="ru-RU" b="1" smtClean="0">
                <a:latin typeface="Monotype Corsiva" pitchFamily="66" charset="0"/>
              </a:rPr>
              <a:t>Оранжевый активен, и поэтому любим детьми и спортсменами.</a:t>
            </a:r>
          </a:p>
          <a:p>
            <a:pPr algn="ctr" eaLnBrk="1" hangingPunct="1">
              <a:buFont typeface="Arial" charset="0"/>
              <a:buNone/>
            </a:pPr>
            <a:endParaRPr lang="ru-RU" b="1" smtClean="0">
              <a:latin typeface="Monotype Corsiva" pitchFamily="66" charset="0"/>
            </a:endParaRPr>
          </a:p>
          <a:p>
            <a:pPr algn="ctr" eaLnBrk="1" hangingPunct="1">
              <a:buFont typeface="Arial" charset="0"/>
              <a:buNone/>
            </a:pPr>
            <a:r>
              <a:rPr lang="ru-RU" b="1" smtClean="0">
                <a:latin typeface="Monotype Corsiva" pitchFamily="66" charset="0"/>
              </a:rPr>
              <a:t> Предпочтение оранжевого цвета означает активность, позитивное самоощущение, желание перемен, открытость , креативное мышление.</a:t>
            </a:r>
          </a:p>
        </p:txBody>
      </p:sp>
    </p:spTree>
  </p:cSld>
  <p:clrMapOvr>
    <a:masterClrMapping/>
  </p:clrMapOvr>
  <p:transition spd="slow" advClick="0" advTm="10703">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iterate type="wd">
                                    <p:tmPct val="10000"/>
                                  </p:iterate>
                                  <p:childTnLst>
                                    <p:set>
                                      <p:cBhvr>
                                        <p:cTn id="6" dur="1" fill="hold">
                                          <p:stCondLst>
                                            <p:cond delay="0"/>
                                          </p:stCondLst>
                                        </p:cTn>
                                        <p:tgtEl>
                                          <p:spTgt spid="14339">
                                            <p:txEl>
                                              <p:pRg st="1" end="1"/>
                                            </p:txEl>
                                          </p:spTgt>
                                        </p:tgtEl>
                                        <p:attrNameLst>
                                          <p:attrName>style.visibility</p:attrName>
                                        </p:attrNameLst>
                                      </p:cBhvr>
                                      <p:to>
                                        <p:strVal val="visible"/>
                                      </p:to>
                                    </p:set>
                                    <p:animEffect transition="in" filter="fade">
                                      <p:cBhvr>
                                        <p:cTn id="7" dur="1000"/>
                                        <p:tgtEl>
                                          <p:spTgt spid="14339">
                                            <p:txEl>
                                              <p:pRg st="1" end="1"/>
                                            </p:txEl>
                                          </p:spTgt>
                                        </p:tgtEl>
                                      </p:cBhvr>
                                    </p:animEffect>
                                  </p:childTnLst>
                                </p:cTn>
                              </p:par>
                            </p:childTnLst>
                          </p:cTn>
                        </p:par>
                        <p:par>
                          <p:cTn id="8" fill="hold" nodeType="afterGroup">
                            <p:stCondLst>
                              <p:cond delay="2200"/>
                            </p:stCondLst>
                            <p:childTnLst>
                              <p:par>
                                <p:cTn id="9" presetID="10" presetClass="entr" presetSubtype="0" fill="hold" nodeType="afterEffect">
                                  <p:stCondLst>
                                    <p:cond delay="1000"/>
                                  </p:stCondLst>
                                  <p:iterate type="wd">
                                    <p:tmPct val="10000"/>
                                  </p:iterate>
                                  <p:childTnLst>
                                    <p:set>
                                      <p:cBhvr>
                                        <p:cTn id="10" dur="1" fill="hold">
                                          <p:stCondLst>
                                            <p:cond delay="0"/>
                                          </p:stCondLst>
                                        </p:cTn>
                                        <p:tgtEl>
                                          <p:spTgt spid="14339">
                                            <p:txEl>
                                              <p:pRg st="3" end="3"/>
                                            </p:txEl>
                                          </p:spTgt>
                                        </p:tgtEl>
                                        <p:attrNameLst>
                                          <p:attrName>style.visibility</p:attrName>
                                        </p:attrNameLst>
                                      </p:cBhvr>
                                      <p:to>
                                        <p:strVal val="visible"/>
                                      </p:to>
                                    </p:set>
                                    <p:animEffect transition="in" filter="fade">
                                      <p:cBhvr>
                                        <p:cTn id="11" dur="1000"/>
                                        <p:tgtEl>
                                          <p:spTgt spid="14339">
                                            <p:txEl>
                                              <p:pRg st="3" end="3"/>
                                            </p:txEl>
                                          </p:spTgt>
                                        </p:tgtEl>
                                      </p:cBhvr>
                                    </p:animEffect>
                                  </p:childTnLst>
                                </p:cTn>
                              </p:par>
                            </p:childTnLst>
                          </p:cTn>
                        </p:par>
                        <p:par>
                          <p:cTn id="12" fill="hold" nodeType="afterGroup">
                            <p:stCondLst>
                              <p:cond delay="5200"/>
                            </p:stCondLst>
                            <p:childTnLst>
                              <p:par>
                                <p:cTn id="13" presetID="10" presetClass="entr" presetSubtype="0" fill="hold" nodeType="afterEffect">
                                  <p:stCondLst>
                                    <p:cond delay="1000"/>
                                  </p:stCondLst>
                                  <p:iterate type="wd">
                                    <p:tmPct val="10000"/>
                                  </p:iterate>
                                  <p:childTnLst>
                                    <p:set>
                                      <p:cBhvr>
                                        <p:cTn id="14" dur="1" fill="hold">
                                          <p:stCondLst>
                                            <p:cond delay="0"/>
                                          </p:stCondLst>
                                        </p:cTn>
                                        <p:tgtEl>
                                          <p:spTgt spid="14339">
                                            <p:txEl>
                                              <p:pRg st="5" end="5"/>
                                            </p:txEl>
                                          </p:spTgt>
                                        </p:tgtEl>
                                        <p:attrNameLst>
                                          <p:attrName>style.visibility</p:attrName>
                                        </p:attrNameLst>
                                      </p:cBhvr>
                                      <p:to>
                                        <p:strVal val="visible"/>
                                      </p:to>
                                    </p:set>
                                    <p:animEffect transition="in" filter="fade">
                                      <p:cBhvr>
                                        <p:cTn id="15" dur="1000"/>
                                        <p:tgtEl>
                                          <p:spTgt spid="14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Рисунок 3" descr="0a2759c6bad6af3464e476f333c859da.jpeg"/>
          <p:cNvPicPr>
            <a:picLocks noChangeAspect="1"/>
          </p:cNvPicPr>
          <p:nvPr/>
        </p:nvPicPr>
        <p:blipFill>
          <a:blip r:embed="rId2"/>
          <a:srcRect/>
          <a:stretch>
            <a:fillRect/>
          </a:stretch>
        </p:blipFill>
        <p:spPr bwMode="auto">
          <a:xfrm>
            <a:off x="4763" y="0"/>
            <a:ext cx="9139237" cy="6861175"/>
          </a:xfrm>
          <a:prstGeom prst="rect">
            <a:avLst/>
          </a:prstGeom>
          <a:noFill/>
          <a:ln w="9525">
            <a:noFill/>
            <a:miter lim="800000"/>
            <a:headEnd/>
            <a:tailEnd/>
          </a:ln>
        </p:spPr>
      </p:pic>
      <p:sp>
        <p:nvSpPr>
          <p:cNvPr id="15363" name="Содержимое 2"/>
          <p:cNvSpPr>
            <a:spLocks noGrp="1"/>
          </p:cNvSpPr>
          <p:nvPr>
            <p:ph idx="1"/>
          </p:nvPr>
        </p:nvSpPr>
        <p:spPr>
          <a:xfrm>
            <a:off x="179388" y="260350"/>
            <a:ext cx="7921625" cy="6929438"/>
          </a:xfrm>
        </p:spPr>
        <p:txBody>
          <a:bodyPr/>
          <a:lstStyle/>
          <a:p>
            <a:pPr algn="ctr" eaLnBrk="1" hangingPunct="1">
              <a:buFont typeface="Arial" charset="0"/>
              <a:buNone/>
            </a:pPr>
            <a:r>
              <a:rPr lang="ru-RU" b="1" smtClean="0">
                <a:latin typeface="Monotype Corsiva" pitchFamily="66" charset="0"/>
              </a:rPr>
              <a:t>Желтый</a:t>
            </a:r>
          </a:p>
          <a:p>
            <a:pPr algn="ctr" eaLnBrk="1" hangingPunct="1">
              <a:buFont typeface="Arial" charset="0"/>
              <a:buNone/>
            </a:pPr>
            <a:endParaRPr lang="ru-RU" b="1" smtClean="0">
              <a:latin typeface="Monotype Corsiva" pitchFamily="66" charset="0"/>
            </a:endParaRPr>
          </a:p>
          <a:p>
            <a:pPr algn="ctr" eaLnBrk="1" hangingPunct="1">
              <a:buFont typeface="Arial" charset="0"/>
              <a:buNone/>
            </a:pPr>
            <a:r>
              <a:rPr lang="ru-RU" b="1" smtClean="0">
                <a:latin typeface="Monotype Corsiva" pitchFamily="66" charset="0"/>
              </a:rPr>
              <a:t>Это яркий, радостный, стимулирующий цвет.</a:t>
            </a:r>
          </a:p>
          <a:p>
            <a:pPr algn="ctr" eaLnBrk="1" hangingPunct="1">
              <a:buFont typeface="Arial" charset="0"/>
              <a:buNone/>
            </a:pPr>
            <a:endParaRPr lang="ru-RU" b="1" smtClean="0">
              <a:latin typeface="Monotype Corsiva" pitchFamily="66" charset="0"/>
            </a:endParaRPr>
          </a:p>
          <a:p>
            <a:pPr algn="ctr" eaLnBrk="1" hangingPunct="1">
              <a:buFont typeface="Arial" charset="0"/>
              <a:buNone/>
            </a:pPr>
            <a:endParaRPr lang="ru-RU" b="1" smtClean="0">
              <a:latin typeface="Monotype Corsiva" pitchFamily="66" charset="0"/>
            </a:endParaRPr>
          </a:p>
          <a:p>
            <a:pPr eaLnBrk="1" hangingPunct="1">
              <a:buFont typeface="Arial" charset="0"/>
              <a:buNone/>
            </a:pPr>
            <a:r>
              <a:rPr lang="ru-RU" b="1" smtClean="0">
                <a:latin typeface="Monotype Corsiva" pitchFamily="66" charset="0"/>
              </a:rPr>
              <a:t>Он увеличивает концентрацию, организует, улучшает память, способствует справедливому и быстрому принятию решений . Олицетворяет тепло оптимизм и радость.Стимулирует мышление.</a:t>
            </a:r>
          </a:p>
          <a:p>
            <a:pPr algn="ctr" eaLnBrk="1" hangingPunct="1">
              <a:buFont typeface="Arial" charset="0"/>
              <a:buNone/>
            </a:pPr>
            <a:endParaRPr lang="ru-RU" b="1" smtClean="0">
              <a:latin typeface="Monotype Corsiva" pitchFamily="66" charset="0"/>
            </a:endParaRPr>
          </a:p>
          <a:p>
            <a:pPr algn="ctr" eaLnBrk="1" hangingPunct="1">
              <a:buFont typeface="Arial" charset="0"/>
              <a:buNone/>
            </a:pPr>
            <a:r>
              <a:rPr lang="ru-RU" b="1" smtClean="0">
                <a:latin typeface="Monotype Corsiva" pitchFamily="66" charset="0"/>
              </a:rPr>
              <a:t> </a:t>
            </a:r>
            <a:r>
              <a:rPr lang="ru-RU" smtClean="0"/>
              <a:t> </a:t>
            </a:r>
          </a:p>
        </p:txBody>
      </p:sp>
    </p:spTree>
  </p:cSld>
  <p:clrMapOvr>
    <a:masterClrMapping/>
  </p:clrMapOvr>
  <p:transition spd="slow" advClick="0" advTm="14045">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p:cTn id="7" dur="2000" fill="hold"/>
                                        <p:tgtEl>
                                          <p:spTgt spid="1536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1536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15363">
                                            <p:txEl>
                                              <p:pRg st="0" end="0"/>
                                            </p:txEl>
                                          </p:spTgt>
                                        </p:tgtEl>
                                      </p:cBhvr>
                                    </p:animEffect>
                                  </p:childTnLst>
                                </p:cTn>
                              </p:par>
                            </p:childTnLst>
                          </p:cTn>
                        </p:par>
                        <p:par>
                          <p:cTn id="10" fill="hold" nodeType="afterGroup">
                            <p:stCondLst>
                              <p:cond delay="2000"/>
                            </p:stCondLst>
                            <p:childTnLst>
                              <p:par>
                                <p:cTn id="11" presetID="10" presetClass="entr" presetSubtype="0" fill="hold" nodeType="afterEffect">
                                  <p:stCondLst>
                                    <p:cond delay="0"/>
                                  </p:stCondLst>
                                  <p:iterate type="wd">
                                    <p:tmPct val="10000"/>
                                  </p:iterate>
                                  <p:childTnLst>
                                    <p:set>
                                      <p:cBhvr>
                                        <p:cTn id="12" dur="1" fill="hold">
                                          <p:stCondLst>
                                            <p:cond delay="0"/>
                                          </p:stCondLst>
                                        </p:cTn>
                                        <p:tgtEl>
                                          <p:spTgt spid="15363">
                                            <p:txEl>
                                              <p:pRg st="2" end="2"/>
                                            </p:txEl>
                                          </p:spTgt>
                                        </p:tgtEl>
                                        <p:attrNameLst>
                                          <p:attrName>style.visibility</p:attrName>
                                        </p:attrNameLst>
                                      </p:cBhvr>
                                      <p:to>
                                        <p:strVal val="visible"/>
                                      </p:to>
                                    </p:set>
                                    <p:animEffect transition="in" filter="fade">
                                      <p:cBhvr>
                                        <p:cTn id="13" dur="1000"/>
                                        <p:tgtEl>
                                          <p:spTgt spid="15363">
                                            <p:txEl>
                                              <p:pRg st="2" end="2"/>
                                            </p:txEl>
                                          </p:spTgt>
                                        </p:tgtEl>
                                      </p:cBhvr>
                                    </p:animEffect>
                                  </p:childTnLst>
                                </p:cTn>
                              </p:par>
                            </p:childTnLst>
                          </p:cTn>
                        </p:par>
                        <p:par>
                          <p:cTn id="14" fill="hold" nodeType="afterGroup">
                            <p:stCondLst>
                              <p:cond delay="3700"/>
                            </p:stCondLst>
                            <p:childTnLst>
                              <p:par>
                                <p:cTn id="15" presetID="10" presetClass="entr" presetSubtype="0" fill="hold" nodeType="afterEffect">
                                  <p:stCondLst>
                                    <p:cond delay="500"/>
                                  </p:stCondLst>
                                  <p:iterate type="wd">
                                    <p:tmPct val="10000"/>
                                  </p:iterate>
                                  <p:childTnLst>
                                    <p:set>
                                      <p:cBhvr>
                                        <p:cTn id="16" dur="1" fill="hold">
                                          <p:stCondLst>
                                            <p:cond delay="0"/>
                                          </p:stCondLst>
                                        </p:cTn>
                                        <p:tgtEl>
                                          <p:spTgt spid="15363">
                                            <p:txEl>
                                              <p:pRg st="5" end="5"/>
                                            </p:txEl>
                                          </p:spTgt>
                                        </p:tgtEl>
                                        <p:attrNameLst>
                                          <p:attrName>style.visibility</p:attrName>
                                        </p:attrNameLst>
                                      </p:cBhvr>
                                      <p:to>
                                        <p:strVal val="visible"/>
                                      </p:to>
                                    </p:set>
                                    <p:animEffect transition="in" filter="fade">
                                      <p:cBhvr>
                                        <p:cTn id="17" dur="1000"/>
                                        <p:tgtEl>
                                          <p:spTgt spid="153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Рисунок 3" descr="rose3.JPG"/>
          <p:cNvPicPr>
            <a:picLocks noChangeAspect="1"/>
          </p:cNvPicPr>
          <p:nvPr/>
        </p:nvPicPr>
        <p:blipFill>
          <a:blip r:embed="rId2"/>
          <a:srcRect/>
          <a:stretch>
            <a:fillRect/>
          </a:stretch>
        </p:blipFill>
        <p:spPr bwMode="auto">
          <a:xfrm>
            <a:off x="-158750" y="0"/>
            <a:ext cx="9302750" cy="7062788"/>
          </a:xfrm>
          <a:prstGeom prst="rect">
            <a:avLst/>
          </a:prstGeom>
          <a:noFill/>
          <a:ln w="9525">
            <a:noFill/>
            <a:miter lim="800000"/>
            <a:headEnd/>
            <a:tailEnd/>
          </a:ln>
        </p:spPr>
      </p:pic>
      <p:sp>
        <p:nvSpPr>
          <p:cNvPr id="16387" name="Содержимое 2"/>
          <p:cNvSpPr>
            <a:spLocks noGrp="1"/>
          </p:cNvSpPr>
          <p:nvPr>
            <p:ph idx="1"/>
          </p:nvPr>
        </p:nvSpPr>
        <p:spPr>
          <a:xfrm>
            <a:off x="457200" y="285750"/>
            <a:ext cx="8229600" cy="6572250"/>
          </a:xfrm>
        </p:spPr>
        <p:txBody>
          <a:bodyPr/>
          <a:lstStyle/>
          <a:p>
            <a:pPr algn="ctr" eaLnBrk="1" hangingPunct="1">
              <a:buFont typeface="Arial" charset="0"/>
              <a:buNone/>
            </a:pPr>
            <a:endParaRPr lang="ru-RU" b="1" smtClean="0">
              <a:latin typeface="Monotype Corsiva" pitchFamily="66" charset="0"/>
            </a:endParaRPr>
          </a:p>
          <a:p>
            <a:pPr algn="ctr" eaLnBrk="1" hangingPunct="1">
              <a:buFont typeface="Arial" charset="0"/>
              <a:buNone/>
            </a:pPr>
            <a:r>
              <a:rPr lang="ru-RU" b="1" smtClean="0">
                <a:latin typeface="Monotype Corsiva" pitchFamily="66" charset="0"/>
              </a:rPr>
              <a:t>Желтый активно выступает в пространстве, и поэтому считается самым заметным цветом; его предпочитают для дорожных знаков и различного рода упаковок.</a:t>
            </a:r>
          </a:p>
          <a:p>
            <a:pPr algn="ctr" eaLnBrk="1" hangingPunct="1">
              <a:buFont typeface="Arial" charset="0"/>
              <a:buNone/>
            </a:pPr>
            <a:endParaRPr lang="ru-RU" b="1" smtClean="0">
              <a:latin typeface="Monotype Corsiva" pitchFamily="66" charset="0"/>
            </a:endParaRPr>
          </a:p>
          <a:p>
            <a:pPr algn="ctr" eaLnBrk="1" hangingPunct="1">
              <a:buFont typeface="Arial" charset="0"/>
              <a:buNone/>
            </a:pPr>
            <a:r>
              <a:rPr lang="ru-RU" b="1" smtClean="0">
                <a:latin typeface="Monotype Corsiva" pitchFamily="66" charset="0"/>
              </a:rPr>
              <a:t>Люди, предпочитающие этот цвет, не любят глупцов, борются с другими с помощью слова, любят, чтобы ими восхищались, не любят быть загнанными в угол. Им свойственны высокая самооценка, уверенность в себе, деятельность. </a:t>
            </a:r>
          </a:p>
          <a:p>
            <a:pPr algn="ctr" eaLnBrk="1" hangingPunct="1">
              <a:buFont typeface="Arial" charset="0"/>
              <a:buNone/>
            </a:pPr>
            <a:endParaRPr lang="ru-RU" b="1" smtClean="0">
              <a:latin typeface="Monotype Corsiva" pitchFamily="66" charset="0"/>
            </a:endParaRPr>
          </a:p>
        </p:txBody>
      </p:sp>
    </p:spTree>
  </p:cSld>
  <p:clrMapOvr>
    <a:masterClrMapping/>
  </p:clrMapOvr>
  <p:transition spd="slow" advClick="0" advTm="14483">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iterate type="wd">
                                    <p:tmPct val="10000"/>
                                  </p:iterate>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fade">
                                      <p:cBhvr>
                                        <p:cTn id="7" dur="1000"/>
                                        <p:tgtEl>
                                          <p:spTgt spid="16387">
                                            <p:txEl>
                                              <p:pRg st="1" end="1"/>
                                            </p:txEl>
                                          </p:spTgt>
                                        </p:tgtEl>
                                      </p:cBhvr>
                                    </p:animEffect>
                                  </p:childTnLst>
                                </p:cTn>
                              </p:par>
                            </p:childTnLst>
                          </p:cTn>
                        </p:par>
                        <p:par>
                          <p:cTn id="8" fill="hold" nodeType="afterGroup">
                            <p:stCondLst>
                              <p:cond delay="3200"/>
                            </p:stCondLst>
                            <p:childTnLst>
                              <p:par>
                                <p:cTn id="9" presetID="10" presetClass="entr" presetSubtype="0" fill="hold" nodeType="afterEffect">
                                  <p:stCondLst>
                                    <p:cond delay="1000"/>
                                  </p:stCondLst>
                                  <p:iterate type="wd">
                                    <p:tmPct val="10000"/>
                                  </p:iterate>
                                  <p:childTnLst>
                                    <p:set>
                                      <p:cBhvr>
                                        <p:cTn id="10" dur="1" fill="hold">
                                          <p:stCondLst>
                                            <p:cond delay="0"/>
                                          </p:stCondLst>
                                        </p:cTn>
                                        <p:tgtEl>
                                          <p:spTgt spid="16387">
                                            <p:txEl>
                                              <p:pRg st="3" end="3"/>
                                            </p:txEl>
                                          </p:spTgt>
                                        </p:tgtEl>
                                        <p:attrNameLst>
                                          <p:attrName>style.visibility</p:attrName>
                                        </p:attrNameLst>
                                      </p:cBhvr>
                                      <p:to>
                                        <p:strVal val="visible"/>
                                      </p:to>
                                    </p:set>
                                    <p:animEffect transition="in" filter="fade">
                                      <p:cBhvr>
                                        <p:cTn id="11" dur="1000"/>
                                        <p:tgtEl>
                                          <p:spTgt spid="16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Рисунок 3" descr="49e978137f4c.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7411" name="Содержимое 2"/>
          <p:cNvSpPr>
            <a:spLocks noGrp="1"/>
          </p:cNvSpPr>
          <p:nvPr>
            <p:ph idx="1"/>
          </p:nvPr>
        </p:nvSpPr>
        <p:spPr>
          <a:xfrm>
            <a:off x="0" y="142875"/>
            <a:ext cx="8893175" cy="6381750"/>
          </a:xfrm>
        </p:spPr>
        <p:txBody>
          <a:bodyPr/>
          <a:lstStyle/>
          <a:p>
            <a:pPr algn="ctr" eaLnBrk="1" hangingPunct="1">
              <a:buFont typeface="Arial" charset="0"/>
              <a:buNone/>
            </a:pPr>
            <a:r>
              <a:rPr lang="ru-RU" b="1" smtClean="0">
                <a:solidFill>
                  <a:schemeClr val="bg1"/>
                </a:solidFill>
                <a:latin typeface="Monotype Corsiva" pitchFamily="66" charset="0"/>
              </a:rPr>
              <a:t>Зеленый</a:t>
            </a:r>
          </a:p>
          <a:p>
            <a:pPr eaLnBrk="1" hangingPunct="1">
              <a:buFont typeface="Arial" charset="0"/>
              <a:buNone/>
            </a:pPr>
            <a:r>
              <a:rPr lang="ru-RU" b="1" smtClean="0">
                <a:solidFill>
                  <a:schemeClr val="bg1"/>
                </a:solidFill>
                <a:latin typeface="Monotype Corsiva" pitchFamily="66" charset="0"/>
              </a:rPr>
              <a:t>Это жизнь, рост, гармония. Он объединяет нас с природой и</a:t>
            </a:r>
            <a:r>
              <a:rPr lang="en-US" b="1" smtClean="0">
                <a:solidFill>
                  <a:schemeClr val="bg1"/>
                </a:solidFill>
                <a:latin typeface="Monotype Corsiva" pitchFamily="66" charset="0"/>
              </a:rPr>
              <a:t>  </a:t>
            </a:r>
            <a:r>
              <a:rPr lang="ru-RU" b="1" smtClean="0">
                <a:solidFill>
                  <a:schemeClr val="bg1"/>
                </a:solidFill>
                <a:latin typeface="Monotype Corsiva" pitchFamily="66" charset="0"/>
              </a:rPr>
              <a:t>помогает быть ближе друг к другу.</a:t>
            </a:r>
          </a:p>
          <a:p>
            <a:pPr algn="ctr" eaLnBrk="1" hangingPunct="1">
              <a:buFont typeface="Arial" charset="0"/>
              <a:buNone/>
            </a:pPr>
            <a:endParaRPr lang="en-US" b="1" smtClean="0">
              <a:solidFill>
                <a:schemeClr val="bg1"/>
              </a:solidFill>
              <a:latin typeface="Monotype Corsiva" pitchFamily="66" charset="0"/>
            </a:endParaRPr>
          </a:p>
          <a:p>
            <a:pPr algn="ctr" eaLnBrk="1" hangingPunct="1">
              <a:buFont typeface="Arial" charset="0"/>
              <a:buNone/>
            </a:pPr>
            <a:endParaRPr lang="ru-RU" b="1" smtClean="0">
              <a:solidFill>
                <a:schemeClr val="bg1"/>
              </a:solidFill>
              <a:latin typeface="Monotype Corsiva" pitchFamily="66" charset="0"/>
            </a:endParaRPr>
          </a:p>
          <a:p>
            <a:pPr algn="ctr" eaLnBrk="1" hangingPunct="1">
              <a:buFont typeface="Arial" charset="0"/>
              <a:buNone/>
            </a:pPr>
            <a:r>
              <a:rPr lang="ru-RU" b="1" smtClean="0">
                <a:solidFill>
                  <a:schemeClr val="bg1"/>
                </a:solidFill>
                <a:latin typeface="Monotype Corsiva" pitchFamily="66" charset="0"/>
              </a:rPr>
              <a:t> Бледно-зеленый — успокаивающий и расслабляющий цвет. Способствует улучшению зрения.</a:t>
            </a:r>
          </a:p>
          <a:p>
            <a:pPr algn="ctr" eaLnBrk="1" hangingPunct="1">
              <a:buFont typeface="Arial" charset="0"/>
              <a:buNone/>
            </a:pPr>
            <a:endParaRPr lang="en-US" b="1" smtClean="0">
              <a:solidFill>
                <a:schemeClr val="bg1"/>
              </a:solidFill>
              <a:latin typeface="Monotype Corsiva" pitchFamily="66" charset="0"/>
            </a:endParaRPr>
          </a:p>
          <a:p>
            <a:pPr algn="r" eaLnBrk="1" hangingPunct="1">
              <a:buFont typeface="Arial" charset="0"/>
              <a:buNone/>
            </a:pPr>
            <a:r>
              <a:rPr lang="ru-RU" b="1" smtClean="0">
                <a:solidFill>
                  <a:schemeClr val="bg1"/>
                </a:solidFill>
                <a:latin typeface="Monotype Corsiva" pitchFamily="66" charset="0"/>
              </a:rPr>
              <a:t>Во всем мире зеленый цвет является символом безопасности. Поэтому принят для обозначения начала движения в светофорах.</a:t>
            </a:r>
          </a:p>
          <a:p>
            <a:pPr eaLnBrk="1" hangingPunct="1">
              <a:buFont typeface="Arial" charset="0"/>
              <a:buNone/>
            </a:pPr>
            <a:endParaRPr lang="ru-RU" smtClean="0"/>
          </a:p>
        </p:txBody>
      </p:sp>
    </p:spTree>
  </p:cSld>
  <p:clrMapOvr>
    <a:masterClrMapping/>
  </p:clrMapOvr>
  <p:transition spd="slow" advClick="0" advTm="15415">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p:cTn id="7" dur="2000" fill="hold"/>
                                        <p:tgtEl>
                                          <p:spTgt spid="17411">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17411">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17411">
                                            <p:txEl>
                                              <p:pRg st="0" end="0"/>
                                            </p:txEl>
                                          </p:spTgt>
                                        </p:tgtEl>
                                      </p:cBhvr>
                                    </p:animEffect>
                                  </p:childTnLst>
                                </p:cTn>
                              </p:par>
                            </p:childTnLst>
                          </p:cTn>
                        </p:par>
                        <p:par>
                          <p:cTn id="10" fill="hold" nodeType="afterGroup">
                            <p:stCondLst>
                              <p:cond delay="2000"/>
                            </p:stCondLst>
                            <p:childTnLst>
                              <p:par>
                                <p:cTn id="11" presetID="10" presetClass="entr" presetSubtype="0" fill="hold" nodeType="afterEffect">
                                  <p:stCondLst>
                                    <p:cond delay="0"/>
                                  </p:stCondLst>
                                  <p:iterate type="wd">
                                    <p:tmPct val="10000"/>
                                  </p:iterate>
                                  <p:childTnLst>
                                    <p:set>
                                      <p:cBhvr>
                                        <p:cTn id="12" dur="1" fill="hold">
                                          <p:stCondLst>
                                            <p:cond delay="0"/>
                                          </p:stCondLst>
                                        </p:cTn>
                                        <p:tgtEl>
                                          <p:spTgt spid="17411">
                                            <p:txEl>
                                              <p:pRg st="1" end="1"/>
                                            </p:txEl>
                                          </p:spTgt>
                                        </p:tgtEl>
                                        <p:attrNameLst>
                                          <p:attrName>style.visibility</p:attrName>
                                        </p:attrNameLst>
                                      </p:cBhvr>
                                      <p:to>
                                        <p:strVal val="visible"/>
                                      </p:to>
                                    </p:set>
                                    <p:animEffect transition="in" filter="fade">
                                      <p:cBhvr>
                                        <p:cTn id="13" dur="1000"/>
                                        <p:tgtEl>
                                          <p:spTgt spid="17411">
                                            <p:txEl>
                                              <p:pRg st="1" end="1"/>
                                            </p:txEl>
                                          </p:spTgt>
                                        </p:tgtEl>
                                      </p:cBhvr>
                                    </p:animEffect>
                                  </p:childTnLst>
                                </p:cTn>
                              </p:par>
                            </p:childTnLst>
                          </p:cTn>
                        </p:par>
                        <p:par>
                          <p:cTn id="14" fill="hold" nodeType="afterGroup">
                            <p:stCondLst>
                              <p:cond delay="4900"/>
                            </p:stCondLst>
                            <p:childTnLst>
                              <p:par>
                                <p:cTn id="15" presetID="10" presetClass="entr" presetSubtype="0" fill="hold" nodeType="afterEffect">
                                  <p:stCondLst>
                                    <p:cond delay="1000"/>
                                  </p:stCondLst>
                                  <p:iterate type="wd">
                                    <p:tmPct val="10000"/>
                                  </p:iterate>
                                  <p:childTnLst>
                                    <p:set>
                                      <p:cBhvr>
                                        <p:cTn id="16" dur="1" fill="hold">
                                          <p:stCondLst>
                                            <p:cond delay="0"/>
                                          </p:stCondLst>
                                        </p:cTn>
                                        <p:tgtEl>
                                          <p:spTgt spid="17411">
                                            <p:txEl>
                                              <p:pRg st="4" end="4"/>
                                            </p:txEl>
                                          </p:spTgt>
                                        </p:tgtEl>
                                        <p:attrNameLst>
                                          <p:attrName>style.visibility</p:attrName>
                                        </p:attrNameLst>
                                      </p:cBhvr>
                                      <p:to>
                                        <p:strVal val="visible"/>
                                      </p:to>
                                    </p:set>
                                    <p:animEffect transition="in" filter="fade">
                                      <p:cBhvr>
                                        <p:cTn id="17" dur="1000"/>
                                        <p:tgtEl>
                                          <p:spTgt spid="17411">
                                            <p:txEl>
                                              <p:pRg st="4" end="4"/>
                                            </p:txEl>
                                          </p:spTgt>
                                        </p:tgtEl>
                                      </p:cBhvr>
                                    </p:animEffect>
                                  </p:childTnLst>
                                </p:cTn>
                              </p:par>
                            </p:childTnLst>
                          </p:cTn>
                        </p:par>
                        <p:par>
                          <p:cTn id="18" fill="hold" nodeType="afterGroup">
                            <p:stCondLst>
                              <p:cond delay="8000"/>
                            </p:stCondLst>
                            <p:childTnLst>
                              <p:par>
                                <p:cTn id="19" presetID="10" presetClass="entr" presetSubtype="0" fill="hold" nodeType="afterEffect">
                                  <p:stCondLst>
                                    <p:cond delay="1000"/>
                                  </p:stCondLst>
                                  <p:iterate type="wd">
                                    <p:tmPct val="10000"/>
                                  </p:iterate>
                                  <p:childTnLst>
                                    <p:set>
                                      <p:cBhvr>
                                        <p:cTn id="20" dur="1" fill="hold">
                                          <p:stCondLst>
                                            <p:cond delay="0"/>
                                          </p:stCondLst>
                                        </p:cTn>
                                        <p:tgtEl>
                                          <p:spTgt spid="17411">
                                            <p:txEl>
                                              <p:pRg st="6" end="6"/>
                                            </p:txEl>
                                          </p:spTgt>
                                        </p:tgtEl>
                                        <p:attrNameLst>
                                          <p:attrName>style.visibility</p:attrName>
                                        </p:attrNameLst>
                                      </p:cBhvr>
                                      <p:to>
                                        <p:strVal val="visible"/>
                                      </p:to>
                                    </p:set>
                                    <p:animEffect transition="in" filter="fade">
                                      <p:cBhvr>
                                        <p:cTn id="21" dur="1000"/>
                                        <p:tgtEl>
                                          <p:spTgt spid="174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Рисунок 1"/>
          <p:cNvPicPr>
            <a:picLocks noChangeAspect="1"/>
          </p:cNvPicPr>
          <p:nvPr/>
        </p:nvPicPr>
        <p:blipFill>
          <a:blip r:embed="rId3">
            <a:lum bright="30000"/>
          </a:blip>
          <a:srcRect/>
          <a:stretch>
            <a:fillRect/>
          </a:stretch>
        </p:blipFill>
        <p:spPr bwMode="auto">
          <a:xfrm>
            <a:off x="-252413" y="23813"/>
            <a:ext cx="11031538" cy="6894512"/>
          </a:xfrm>
          <a:prstGeom prst="rect">
            <a:avLst/>
          </a:prstGeom>
          <a:noFill/>
          <a:ln w="9525">
            <a:noFill/>
            <a:miter lim="800000"/>
            <a:headEnd/>
            <a:tailEnd/>
          </a:ln>
        </p:spPr>
      </p:pic>
      <p:sp>
        <p:nvSpPr>
          <p:cNvPr id="18435" name="Содержимое 2"/>
          <p:cNvSpPr>
            <a:spLocks noGrp="1"/>
          </p:cNvSpPr>
          <p:nvPr>
            <p:ph idx="1"/>
          </p:nvPr>
        </p:nvSpPr>
        <p:spPr>
          <a:xfrm>
            <a:off x="250825" y="231775"/>
            <a:ext cx="8229600" cy="6429375"/>
          </a:xfrm>
        </p:spPr>
        <p:txBody>
          <a:bodyPr/>
          <a:lstStyle/>
          <a:p>
            <a:pPr algn="ctr" eaLnBrk="1" hangingPunct="1">
              <a:buFont typeface="Arial" charset="0"/>
              <a:buNone/>
            </a:pPr>
            <a:r>
              <a:rPr lang="ru-RU" b="1" smtClean="0"/>
              <a:t> </a:t>
            </a:r>
            <a:r>
              <a:rPr lang="ru-RU" b="1" smtClean="0">
                <a:latin typeface="Monotype Corsiva" pitchFamily="66" charset="0"/>
              </a:rPr>
              <a:t>Предпочтение зеленого цвета означает: самоуважение, твердость, устойчивость, естественность и правдивость по отношению к самому себе. Они видят обе стороны ситуации, умеют взвешивать и оценивать шансы на благоприятный исход; умеют подавлять своим авторитетом, отличаются высокой работоспособностью. Они помнят только то, что нужно, при этом они склонны помогать другим людям, даже в ущерб себе. Они приветливы, но очень скрытны, у них есть свой собственный мир, который они никому не раскрывают.</a:t>
            </a:r>
          </a:p>
          <a:p>
            <a:pPr algn="ctr" eaLnBrk="1" hangingPunct="1">
              <a:buFont typeface="Arial" charset="0"/>
              <a:buNone/>
            </a:pPr>
            <a:endParaRPr lang="en-US" b="1" smtClean="0">
              <a:solidFill>
                <a:schemeClr val="bg1"/>
              </a:solidFill>
              <a:latin typeface="Monotype Corsiva" pitchFamily="66" charset="0"/>
            </a:endParaRPr>
          </a:p>
          <a:p>
            <a:pPr algn="ctr" eaLnBrk="1" hangingPunct="1">
              <a:buFont typeface="Arial" charset="0"/>
              <a:buNone/>
            </a:pPr>
            <a:endParaRPr lang="en-US" b="1" smtClean="0">
              <a:solidFill>
                <a:schemeClr val="bg1"/>
              </a:solidFill>
              <a:latin typeface="Monotype Corsiva" pitchFamily="66" charset="0"/>
            </a:endParaRPr>
          </a:p>
          <a:p>
            <a:pPr algn="ctr" eaLnBrk="1" hangingPunct="1">
              <a:buFont typeface="Arial" charset="0"/>
              <a:buNone/>
            </a:pPr>
            <a:endParaRPr lang="en-US" b="1" smtClean="0">
              <a:solidFill>
                <a:schemeClr val="bg1"/>
              </a:solidFill>
              <a:latin typeface="Monotype Corsiva" pitchFamily="66" charset="0"/>
            </a:endParaRPr>
          </a:p>
          <a:p>
            <a:pPr algn="ctr" eaLnBrk="1" hangingPunct="1">
              <a:buFont typeface="Arial" charset="0"/>
              <a:buNone/>
            </a:pPr>
            <a:endParaRPr lang="en-US" b="1" smtClean="0">
              <a:solidFill>
                <a:schemeClr val="bg1"/>
              </a:solidFill>
              <a:latin typeface="Monotype Corsiva" pitchFamily="66" charset="0"/>
            </a:endParaRPr>
          </a:p>
          <a:p>
            <a:pPr algn="ctr" eaLnBrk="1" hangingPunct="1">
              <a:buFont typeface="Arial" charset="0"/>
              <a:buNone/>
            </a:pPr>
            <a:endParaRPr lang="en-US" b="1" smtClean="0">
              <a:solidFill>
                <a:schemeClr val="bg1"/>
              </a:solidFill>
              <a:latin typeface="Monotype Corsiva" pitchFamily="66" charset="0"/>
            </a:endParaRPr>
          </a:p>
          <a:p>
            <a:pPr algn="ctr" eaLnBrk="1" hangingPunct="1">
              <a:buFont typeface="Arial" charset="0"/>
              <a:buNone/>
            </a:pPr>
            <a:endParaRPr lang="ru-RU" b="1" smtClean="0">
              <a:solidFill>
                <a:schemeClr val="bg1"/>
              </a:solidFill>
              <a:latin typeface="Monotype Corsiva" pitchFamily="66" charset="0"/>
            </a:endParaRPr>
          </a:p>
          <a:p>
            <a:pPr algn="ctr" eaLnBrk="1" hangingPunct="1">
              <a:buFont typeface="Arial" charset="0"/>
              <a:buNone/>
            </a:pPr>
            <a:r>
              <a:rPr lang="ru-RU" b="1" smtClean="0">
                <a:solidFill>
                  <a:schemeClr val="bg1"/>
                </a:solidFill>
                <a:latin typeface="Monotype Corsiva" pitchFamily="66" charset="0"/>
              </a:rPr>
              <a:t>Благородство характера, справедливость, силу воли, постоянство , надежность , великодушие. </a:t>
            </a:r>
          </a:p>
          <a:p>
            <a:pPr eaLnBrk="1" hangingPunct="1"/>
            <a:endParaRPr lang="ru-RU" smtClean="0"/>
          </a:p>
        </p:txBody>
      </p:sp>
    </p:spTree>
    <p:custDataLst>
      <p:tags r:id="rId1"/>
    </p:custDataLst>
  </p:cSld>
  <p:clrMapOvr>
    <a:masterClrMapping/>
  </p:clrMapOvr>
  <p:transition spd="slow" advClick="0" advTm="20257">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iterate type="wd">
                                    <p:tmPct val="10000"/>
                                  </p:iterate>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1000"/>
                                        <p:tgtEl>
                                          <p:spTgt spid="184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Рисунок 3" descr="afbd0.jpg"/>
          <p:cNvPicPr>
            <a:picLocks noChangeAspect="1"/>
          </p:cNvPicPr>
          <p:nvPr/>
        </p:nvPicPr>
        <p:blipFill>
          <a:blip r:embed="rId2"/>
          <a:srcRect/>
          <a:stretch>
            <a:fillRect/>
          </a:stretch>
        </p:blipFill>
        <p:spPr bwMode="auto">
          <a:xfrm>
            <a:off x="0" y="-100013"/>
            <a:ext cx="9144000" cy="7058026"/>
          </a:xfrm>
          <a:prstGeom prst="rect">
            <a:avLst/>
          </a:prstGeom>
          <a:noFill/>
          <a:ln w="9525">
            <a:noFill/>
            <a:miter lim="800000"/>
            <a:headEnd/>
            <a:tailEnd/>
          </a:ln>
        </p:spPr>
      </p:pic>
      <p:sp>
        <p:nvSpPr>
          <p:cNvPr id="19459" name="Содержимое 2"/>
          <p:cNvSpPr>
            <a:spLocks noGrp="1"/>
          </p:cNvSpPr>
          <p:nvPr>
            <p:ph idx="1"/>
          </p:nvPr>
        </p:nvSpPr>
        <p:spPr>
          <a:xfrm>
            <a:off x="457200" y="0"/>
            <a:ext cx="8229600" cy="6858000"/>
          </a:xfrm>
        </p:spPr>
        <p:txBody>
          <a:bodyPr/>
          <a:lstStyle/>
          <a:p>
            <a:pPr algn="ctr" eaLnBrk="1" hangingPunct="1">
              <a:buFont typeface="Arial" charset="0"/>
              <a:buNone/>
            </a:pPr>
            <a:r>
              <a:rPr lang="ru-RU" b="1" smtClean="0">
                <a:latin typeface="Monotype Corsiva" pitchFamily="66" charset="0"/>
              </a:rPr>
              <a:t>Голубой</a:t>
            </a:r>
          </a:p>
          <a:p>
            <a:pPr algn="ctr" eaLnBrk="1" hangingPunct="1">
              <a:buFont typeface="Arial" charset="0"/>
              <a:buNone/>
            </a:pPr>
            <a:endParaRPr lang="ru-RU" b="1" smtClean="0">
              <a:latin typeface="Monotype Corsiva" pitchFamily="66" charset="0"/>
            </a:endParaRPr>
          </a:p>
          <a:p>
            <a:pPr algn="ctr" eaLnBrk="1" hangingPunct="1">
              <a:buFont typeface="Arial" charset="0"/>
              <a:buNone/>
            </a:pPr>
            <a:r>
              <a:rPr lang="ru-RU" smtClean="0">
                <a:latin typeface="Monotype Corsiva" pitchFamily="66" charset="0"/>
              </a:rPr>
              <a:t> </a:t>
            </a:r>
            <a:r>
              <a:rPr lang="ru-RU" b="1" smtClean="0">
                <a:latin typeface="Monotype Corsiva" pitchFamily="66" charset="0"/>
              </a:rPr>
              <a:t>Прежде всего, это успокаивающий цвет. Он способствует физическому и ментальному расслаблению, создает атмосферу безопасности и доверия . Ободряет и умиротворяет.</a:t>
            </a:r>
          </a:p>
          <a:p>
            <a:pPr algn="ctr" eaLnBrk="1" hangingPunct="1">
              <a:buFont typeface="Arial" charset="0"/>
              <a:buNone/>
            </a:pPr>
            <a:endParaRPr lang="ru-RU" b="1" smtClean="0">
              <a:latin typeface="Monotype Corsiva" pitchFamily="66" charset="0"/>
            </a:endParaRPr>
          </a:p>
          <a:p>
            <a:pPr algn="ctr" eaLnBrk="1" hangingPunct="1">
              <a:buFont typeface="Arial" charset="0"/>
              <a:buNone/>
            </a:pPr>
            <a:r>
              <a:rPr lang="ru-RU" b="1" smtClean="0">
                <a:latin typeface="Monotype Corsiva" pitchFamily="66" charset="0"/>
              </a:rPr>
              <a:t> Голубой цвет считается цветом креативности, его рекомендуют для учебных аудиторий или кабинетов. Бирюзовый оттенок способствует общению.</a:t>
            </a:r>
            <a:endParaRPr lang="en-US" b="1" smtClean="0">
              <a:latin typeface="Monotype Corsiva" pitchFamily="66" charset="0"/>
            </a:endParaRPr>
          </a:p>
          <a:p>
            <a:pPr algn="ctr" eaLnBrk="1" hangingPunct="1">
              <a:buFont typeface="Arial" charset="0"/>
              <a:buNone/>
            </a:pPr>
            <a:endParaRPr lang="ru-RU" b="1" smtClean="0">
              <a:latin typeface="Monotype Corsiva" pitchFamily="66" charset="0"/>
            </a:endParaRPr>
          </a:p>
          <a:p>
            <a:pPr algn="ctr" eaLnBrk="1" hangingPunct="1">
              <a:buFont typeface="Arial" charset="0"/>
              <a:buNone/>
            </a:pPr>
            <a:endParaRPr lang="ru-RU" b="1" smtClean="0">
              <a:latin typeface="Monotype Corsiva" pitchFamily="66" charset="0"/>
            </a:endParaRPr>
          </a:p>
        </p:txBody>
      </p:sp>
    </p:spTree>
  </p:cSld>
  <p:clrMapOvr>
    <a:masterClrMapping/>
  </p:clrMapOvr>
  <p:transition spd="slow" advClick="0" advTm="13604">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p:cTn id="7" dur="2000" fill="hold"/>
                                        <p:tgtEl>
                                          <p:spTgt spid="19459">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19459">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19459">
                                            <p:txEl>
                                              <p:pRg st="0" end="0"/>
                                            </p:txEl>
                                          </p:spTgt>
                                        </p:tgtEl>
                                      </p:cBhvr>
                                    </p:animEffect>
                                  </p:childTnLst>
                                </p:cTn>
                              </p:par>
                            </p:childTnLst>
                          </p:cTn>
                        </p:par>
                        <p:par>
                          <p:cTn id="10" fill="hold" nodeType="afterGroup">
                            <p:stCondLst>
                              <p:cond delay="2000"/>
                            </p:stCondLst>
                            <p:childTnLst>
                              <p:par>
                                <p:cTn id="11" presetID="10" presetClass="entr" presetSubtype="0" fill="hold" nodeType="afterEffect">
                                  <p:stCondLst>
                                    <p:cond delay="0"/>
                                  </p:stCondLst>
                                  <p:iterate type="wd">
                                    <p:tmPct val="10000"/>
                                  </p:iterate>
                                  <p:childTnLst>
                                    <p:set>
                                      <p:cBhvr>
                                        <p:cTn id="12" dur="1" fill="hold">
                                          <p:stCondLst>
                                            <p:cond delay="0"/>
                                          </p:stCondLst>
                                        </p:cTn>
                                        <p:tgtEl>
                                          <p:spTgt spid="19459">
                                            <p:txEl>
                                              <p:pRg st="2" end="2"/>
                                            </p:txEl>
                                          </p:spTgt>
                                        </p:tgtEl>
                                        <p:attrNameLst>
                                          <p:attrName>style.visibility</p:attrName>
                                        </p:attrNameLst>
                                      </p:cBhvr>
                                      <p:to>
                                        <p:strVal val="visible"/>
                                      </p:to>
                                    </p:set>
                                    <p:animEffect transition="in" filter="fade">
                                      <p:cBhvr>
                                        <p:cTn id="13" dur="1000"/>
                                        <p:tgtEl>
                                          <p:spTgt spid="19459">
                                            <p:txEl>
                                              <p:pRg st="2" end="2"/>
                                            </p:txEl>
                                          </p:spTgt>
                                        </p:tgtEl>
                                      </p:cBhvr>
                                    </p:animEffect>
                                  </p:childTnLst>
                                </p:cTn>
                              </p:par>
                            </p:childTnLst>
                          </p:cTn>
                        </p:par>
                        <p:par>
                          <p:cTn id="14" fill="hold" nodeType="afterGroup">
                            <p:stCondLst>
                              <p:cond delay="5400"/>
                            </p:stCondLst>
                            <p:childTnLst>
                              <p:par>
                                <p:cTn id="15" presetID="10" presetClass="entr" presetSubtype="0" fill="hold" nodeType="afterEffect">
                                  <p:stCondLst>
                                    <p:cond delay="1000"/>
                                  </p:stCondLst>
                                  <p:iterate type="wd">
                                    <p:tmPct val="10000"/>
                                  </p:iterate>
                                  <p:childTnLst>
                                    <p:set>
                                      <p:cBhvr>
                                        <p:cTn id="16" dur="1" fill="hold">
                                          <p:stCondLst>
                                            <p:cond delay="0"/>
                                          </p:stCondLst>
                                        </p:cTn>
                                        <p:tgtEl>
                                          <p:spTgt spid="19459">
                                            <p:txEl>
                                              <p:pRg st="4" end="4"/>
                                            </p:txEl>
                                          </p:spTgt>
                                        </p:tgtEl>
                                        <p:attrNameLst>
                                          <p:attrName>style.visibility</p:attrName>
                                        </p:attrNameLst>
                                      </p:cBhvr>
                                      <p:to>
                                        <p:strVal val="visible"/>
                                      </p:to>
                                    </p:set>
                                    <p:animEffect transition="in" filter="fade">
                                      <p:cBhvr>
                                        <p:cTn id="17" dur="1000"/>
                                        <p:tgtEl>
                                          <p:spTgt spid="194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Рисунок 3" descr="blue.jpg"/>
          <p:cNvPicPr>
            <a:picLocks noChangeAspect="1"/>
          </p:cNvPicPr>
          <p:nvPr/>
        </p:nvPicPr>
        <p:blipFill>
          <a:blip r:embed="rId2"/>
          <a:srcRect/>
          <a:stretch>
            <a:fillRect/>
          </a:stretch>
        </p:blipFill>
        <p:spPr bwMode="auto">
          <a:xfrm>
            <a:off x="-312738" y="0"/>
            <a:ext cx="9456738" cy="6858000"/>
          </a:xfrm>
          <a:prstGeom prst="rect">
            <a:avLst/>
          </a:prstGeom>
          <a:noFill/>
          <a:ln w="9525">
            <a:noFill/>
            <a:miter lim="800000"/>
            <a:headEnd/>
            <a:tailEnd/>
          </a:ln>
        </p:spPr>
      </p:pic>
      <p:sp>
        <p:nvSpPr>
          <p:cNvPr id="31746" name="Содержимое 2"/>
          <p:cNvSpPr>
            <a:spLocks noGrp="1"/>
          </p:cNvSpPr>
          <p:nvPr>
            <p:ph idx="1"/>
          </p:nvPr>
        </p:nvSpPr>
        <p:spPr>
          <a:xfrm>
            <a:off x="457200" y="214313"/>
            <a:ext cx="8229600" cy="6094412"/>
          </a:xfrm>
        </p:spPr>
        <p:txBody>
          <a:bodyPr/>
          <a:lstStyle/>
          <a:p>
            <a:pPr algn="ctr" eaLnBrk="1" hangingPunct="1">
              <a:buFont typeface="Arial" charset="0"/>
              <a:buNone/>
            </a:pPr>
            <a:endParaRPr lang="ru-RU" sz="3000" b="1" smtClean="0">
              <a:solidFill>
                <a:schemeClr val="bg1"/>
              </a:solidFill>
              <a:latin typeface="Monotype Corsiva" pitchFamily="66" charset="0"/>
            </a:endParaRPr>
          </a:p>
          <a:p>
            <a:pPr algn="ctr" eaLnBrk="1" hangingPunct="1">
              <a:buFont typeface="Arial" charset="0"/>
              <a:buNone/>
            </a:pPr>
            <a:r>
              <a:rPr lang="ru-RU" sz="3000" b="1" smtClean="0">
                <a:solidFill>
                  <a:schemeClr val="bg1"/>
                </a:solidFill>
                <a:latin typeface="Monotype Corsiva" pitchFamily="66" charset="0"/>
              </a:rPr>
              <a:t> Во многих культурах темно-синий отождествляется с богатством, а лидеров награждают «голубой лентой».</a:t>
            </a:r>
          </a:p>
          <a:p>
            <a:pPr algn="ctr" eaLnBrk="1" hangingPunct="1">
              <a:buFont typeface="Arial" charset="0"/>
              <a:buNone/>
            </a:pPr>
            <a:endParaRPr lang="ru-RU" sz="3000" b="1" smtClean="0">
              <a:solidFill>
                <a:schemeClr val="bg1"/>
              </a:solidFill>
              <a:latin typeface="Monotype Corsiva" pitchFamily="66" charset="0"/>
            </a:endParaRPr>
          </a:p>
          <a:p>
            <a:pPr algn="ctr" eaLnBrk="1" hangingPunct="1">
              <a:buFont typeface="Arial" charset="0"/>
              <a:buNone/>
            </a:pPr>
            <a:endParaRPr lang="ru-RU" sz="3000" b="1" smtClean="0">
              <a:solidFill>
                <a:schemeClr val="bg1"/>
              </a:solidFill>
              <a:latin typeface="Monotype Corsiva" pitchFamily="66" charset="0"/>
            </a:endParaRPr>
          </a:p>
          <a:p>
            <a:pPr algn="ctr" eaLnBrk="1" hangingPunct="1">
              <a:buFont typeface="Arial" charset="0"/>
              <a:buNone/>
            </a:pPr>
            <a:r>
              <a:rPr lang="ru-RU" sz="3000" b="1" smtClean="0">
                <a:solidFill>
                  <a:schemeClr val="bg1"/>
                </a:solidFill>
                <a:latin typeface="Monotype Corsiva" pitchFamily="66" charset="0"/>
              </a:rPr>
              <a:t> Предпочтение голубого цвета означает стремление к покою, гармонии с окружающими и с самим собой, верность, склонность к эстетическим переживаниям и глубокомысленными размышлениям. </a:t>
            </a:r>
          </a:p>
          <a:p>
            <a:pPr algn="ctr" eaLnBrk="1" hangingPunct="1">
              <a:buFont typeface="Arial" charset="0"/>
              <a:buNone/>
            </a:pPr>
            <a:r>
              <a:rPr lang="ru-RU" sz="3000" b="1" smtClean="0">
                <a:solidFill>
                  <a:schemeClr val="bg1"/>
                </a:solidFill>
                <a:latin typeface="Monotype Corsiva" pitchFamily="66" charset="0"/>
              </a:rPr>
              <a:t>Флегматичный темперамент.</a:t>
            </a:r>
          </a:p>
          <a:p>
            <a:pPr eaLnBrk="1" hangingPunct="1"/>
            <a:endParaRPr lang="ru-RU" smtClean="0"/>
          </a:p>
          <a:p>
            <a:pPr eaLnBrk="1" hangingPunct="1"/>
            <a:endParaRPr lang="ru-RU" smtClean="0"/>
          </a:p>
        </p:txBody>
      </p:sp>
    </p:spTree>
  </p:cSld>
  <p:clrMapOvr>
    <a:masterClrMapping/>
  </p:clrMapOvr>
  <p:transition spd="slow" advClick="0" advTm="12575">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Содержимое 2"/>
          <p:cNvSpPr>
            <a:spLocks noGrp="1"/>
          </p:cNvSpPr>
          <p:nvPr>
            <p:ph idx="1"/>
          </p:nvPr>
        </p:nvSpPr>
        <p:spPr>
          <a:xfrm>
            <a:off x="0" y="0"/>
            <a:ext cx="9144000" cy="6858000"/>
          </a:xfrm>
        </p:spPr>
        <p:txBody>
          <a:bodyPr/>
          <a:lstStyle/>
          <a:p>
            <a:pPr algn="ctr" eaLnBrk="1" hangingPunct="1">
              <a:buFont typeface="Arial" charset="0"/>
              <a:buNone/>
              <a:defRPr/>
            </a:pPr>
            <a:r>
              <a:rPr lang="ru-RU" b="1" dirty="0" smtClean="0"/>
              <a:t> </a:t>
            </a:r>
          </a:p>
          <a:p>
            <a:pPr algn="ctr" eaLnBrk="1" hangingPunct="1">
              <a:buFont typeface="Arial" charset="0"/>
              <a:buNone/>
              <a:defRPr/>
            </a:pPr>
            <a:r>
              <a:rPr lang="ru-RU" b="1" dirty="0" smtClean="0"/>
              <a:t>  </a:t>
            </a:r>
            <a:r>
              <a:rPr lang="ru-RU" b="1" dirty="0" smtClean="0">
                <a:latin typeface="Monotype Corsiva" pitchFamily="66" charset="0"/>
              </a:rPr>
              <a:t>Почему </a:t>
            </a:r>
            <a:r>
              <a:rPr lang="ru-RU" b="1" dirty="0" smtClean="0">
                <a:solidFill>
                  <a:srgbClr val="FF0000"/>
                </a:solidFill>
                <a:latin typeface="Monotype Corsiva" pitchFamily="66" charset="0"/>
              </a:rPr>
              <a:t>красный </a:t>
            </a:r>
            <a:r>
              <a:rPr lang="ru-RU" b="1" dirty="0" smtClean="0">
                <a:latin typeface="Monotype Corsiva" pitchFamily="66" charset="0"/>
              </a:rPr>
              <a:t>цвет означает «стоп», а </a:t>
            </a:r>
            <a:r>
              <a:rPr lang="ru-RU" b="1" dirty="0" smtClean="0">
                <a:solidFill>
                  <a:srgbClr val="00B050"/>
                </a:solidFill>
                <a:latin typeface="Monotype Corsiva" pitchFamily="66" charset="0"/>
              </a:rPr>
              <a:t>зеленый</a:t>
            </a:r>
            <a:r>
              <a:rPr lang="ru-RU" b="1" dirty="0" smtClean="0">
                <a:latin typeface="Monotype Corsiva" pitchFamily="66" charset="0"/>
              </a:rPr>
              <a:t> – «идите»? Невеста – в </a:t>
            </a:r>
            <a:r>
              <a:rPr lang="ru-RU" b="1" dirty="0" smtClean="0">
                <a:solidFill>
                  <a:schemeClr val="bg1"/>
                </a:solidFill>
                <a:latin typeface="Monotype Corsiva" pitchFamily="66" charset="0"/>
              </a:rPr>
              <a:t>белом</a:t>
            </a:r>
            <a:r>
              <a:rPr lang="ru-RU" b="1" dirty="0" smtClean="0">
                <a:latin typeface="Monotype Corsiva" pitchFamily="66" charset="0"/>
              </a:rPr>
              <a:t>, а черный – цвет траура и печали? Счастливый все видит </a:t>
            </a:r>
            <a:r>
              <a:rPr lang="ru-RU" b="1" dirty="0" smtClean="0">
                <a:solidFill>
                  <a:schemeClr val="accent2">
                    <a:lumMod val="60000"/>
                    <a:lumOff val="40000"/>
                  </a:schemeClr>
                </a:solidFill>
                <a:latin typeface="Monotype Corsiva" pitchFamily="66" charset="0"/>
              </a:rPr>
              <a:t>«в </a:t>
            </a:r>
            <a:r>
              <a:rPr lang="ru-RU" b="1" dirty="0" err="1" smtClean="0">
                <a:solidFill>
                  <a:schemeClr val="accent2">
                    <a:lumMod val="60000"/>
                    <a:lumOff val="40000"/>
                  </a:schemeClr>
                </a:solidFill>
                <a:latin typeface="Monotype Corsiva" pitchFamily="66" charset="0"/>
              </a:rPr>
              <a:t>розовом</a:t>
            </a:r>
            <a:r>
              <a:rPr lang="ru-RU" b="1" dirty="0" smtClean="0">
                <a:solidFill>
                  <a:schemeClr val="accent2">
                    <a:lumMod val="60000"/>
                    <a:lumOff val="40000"/>
                  </a:schemeClr>
                </a:solidFill>
                <a:latin typeface="Monotype Corsiva" pitchFamily="66" charset="0"/>
              </a:rPr>
              <a:t> цвете», </a:t>
            </a:r>
            <a:r>
              <a:rPr lang="ru-RU" b="1" dirty="0" smtClean="0">
                <a:latin typeface="Monotype Corsiva" pitchFamily="66" charset="0"/>
              </a:rPr>
              <a:t>а романтик упивается </a:t>
            </a:r>
            <a:r>
              <a:rPr lang="ru-RU" b="1" dirty="0" smtClean="0">
                <a:solidFill>
                  <a:schemeClr val="tx2">
                    <a:lumMod val="60000"/>
                    <a:lumOff val="40000"/>
                  </a:schemeClr>
                </a:solidFill>
                <a:latin typeface="Monotype Corsiva" pitchFamily="66" charset="0"/>
              </a:rPr>
              <a:t>«</a:t>
            </a:r>
            <a:r>
              <a:rPr lang="ru-RU" b="1" dirty="0" err="1" smtClean="0">
                <a:solidFill>
                  <a:schemeClr val="tx2">
                    <a:lumMod val="60000"/>
                    <a:lumOff val="40000"/>
                  </a:schemeClr>
                </a:solidFill>
                <a:latin typeface="Monotype Corsiva" pitchFamily="66" charset="0"/>
              </a:rPr>
              <a:t>голубыми</a:t>
            </a:r>
            <a:r>
              <a:rPr lang="ru-RU" b="1" dirty="0" smtClean="0">
                <a:solidFill>
                  <a:schemeClr val="tx2">
                    <a:lumMod val="60000"/>
                    <a:lumOff val="40000"/>
                  </a:schemeClr>
                </a:solidFill>
                <a:latin typeface="Monotype Corsiva" pitchFamily="66" charset="0"/>
              </a:rPr>
              <a:t> мечтами»… </a:t>
            </a:r>
            <a:r>
              <a:rPr lang="ru-RU" b="1" dirty="0" smtClean="0">
                <a:latin typeface="Monotype Corsiva" pitchFamily="66" charset="0"/>
              </a:rPr>
              <a:t>Это всего лишь дань традиции, скажут некоторые, и будут правы… отчасти. </a:t>
            </a:r>
          </a:p>
          <a:p>
            <a:pPr algn="ctr" eaLnBrk="1" hangingPunct="1">
              <a:buFont typeface="Arial" charset="0"/>
              <a:buNone/>
              <a:defRPr/>
            </a:pPr>
            <a:r>
              <a:rPr lang="ru-RU" b="1" dirty="0" smtClean="0">
                <a:latin typeface="Monotype Corsiva" pitchFamily="66" charset="0"/>
              </a:rPr>
              <a:t>Цвета могут оказывать физическое (очень мимолетное) и психическое (при долгом взгляде на определенный предмет) воздействие. Это воздействие влияет на эмоциональное отношение к цвету и многое другое.</a:t>
            </a:r>
          </a:p>
          <a:p>
            <a:pPr algn="ctr" eaLnBrk="1" hangingPunct="1">
              <a:buFont typeface="Arial" charset="0"/>
              <a:buNone/>
              <a:defRPr/>
            </a:pPr>
            <a:endParaRPr lang="ru-RU" b="1" dirty="0" smtClean="0">
              <a:latin typeface="Monotype Corsiva" pitchFamily="66" charset="0"/>
            </a:endParaRPr>
          </a:p>
          <a:p>
            <a:pPr algn="ctr" eaLnBrk="1" hangingPunct="1">
              <a:buFont typeface="Arial" charset="0"/>
              <a:buNone/>
              <a:defRPr/>
            </a:pPr>
            <a:endParaRPr lang="ru-RU" b="1" dirty="0" smtClean="0">
              <a:latin typeface="Mistral" pitchFamily="66" charset="0"/>
            </a:endParaRPr>
          </a:p>
        </p:txBody>
      </p:sp>
      <p:pic>
        <p:nvPicPr>
          <p:cNvPr id="3075" name="Picture 4"/>
          <p:cNvPicPr>
            <a:picLocks noChangeAspect="1" noChangeArrowheads="1"/>
          </p:cNvPicPr>
          <p:nvPr/>
        </p:nvPicPr>
        <p:blipFill>
          <a:blip r:embed="rId2"/>
          <a:srcRect/>
          <a:stretch>
            <a:fillRect/>
          </a:stretch>
        </p:blipFill>
        <p:spPr bwMode="auto">
          <a:xfrm>
            <a:off x="484188" y="5753100"/>
            <a:ext cx="2736850" cy="858838"/>
          </a:xfrm>
          <a:prstGeom prst="rect">
            <a:avLst/>
          </a:prstGeom>
          <a:noFill/>
          <a:ln w="9525">
            <a:noFill/>
            <a:miter lim="800000"/>
            <a:headEnd/>
            <a:tailEnd/>
          </a:ln>
        </p:spPr>
      </p:pic>
      <p:pic>
        <p:nvPicPr>
          <p:cNvPr id="3076" name="Picture 5"/>
          <p:cNvPicPr>
            <a:picLocks noChangeAspect="1" noChangeArrowheads="1"/>
          </p:cNvPicPr>
          <p:nvPr/>
        </p:nvPicPr>
        <p:blipFill>
          <a:blip r:embed="rId2"/>
          <a:srcRect/>
          <a:stretch>
            <a:fillRect/>
          </a:stretch>
        </p:blipFill>
        <p:spPr bwMode="auto">
          <a:xfrm>
            <a:off x="6084888" y="5767388"/>
            <a:ext cx="2736850" cy="858837"/>
          </a:xfrm>
          <a:prstGeom prst="rect">
            <a:avLst/>
          </a:prstGeom>
          <a:noFill/>
          <a:ln w="9525">
            <a:noFill/>
            <a:miter lim="800000"/>
            <a:headEnd/>
            <a:tailEnd/>
          </a:ln>
        </p:spPr>
      </p:pic>
      <p:pic>
        <p:nvPicPr>
          <p:cNvPr id="3077" name="Picture 4"/>
          <p:cNvPicPr>
            <a:picLocks noChangeAspect="1" noChangeArrowheads="1"/>
          </p:cNvPicPr>
          <p:nvPr/>
        </p:nvPicPr>
        <p:blipFill>
          <a:blip r:embed="rId2"/>
          <a:srcRect/>
          <a:stretch>
            <a:fillRect/>
          </a:stretch>
        </p:blipFill>
        <p:spPr bwMode="auto">
          <a:xfrm>
            <a:off x="3222625" y="5767388"/>
            <a:ext cx="2736850" cy="858837"/>
          </a:xfrm>
          <a:prstGeom prst="rect">
            <a:avLst/>
          </a:prstGeom>
          <a:noFill/>
          <a:ln w="9525">
            <a:noFill/>
            <a:miter lim="800000"/>
            <a:headEnd/>
            <a:tailEnd/>
          </a:ln>
        </p:spPr>
      </p:pic>
    </p:spTree>
  </p:cSld>
  <p:clrMapOvr>
    <a:masterClrMapping/>
  </p:clrMapOvr>
  <p:transition spd="slow" advClick="0" advTm="14947">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iterate type="wd">
                                    <p:tmPct val="10000"/>
                                  </p:iterate>
                                  <p:childTnLst>
                                    <p:set>
                                      <p:cBhvr>
                                        <p:cTn id="6" dur="1" fill="hold">
                                          <p:stCondLst>
                                            <p:cond delay="0"/>
                                          </p:stCondLst>
                                        </p:cTn>
                                        <p:tgtEl>
                                          <p:spTgt spid="3074">
                                            <p:txEl>
                                              <p:pRg st="1" end="1"/>
                                            </p:txEl>
                                          </p:spTgt>
                                        </p:tgtEl>
                                        <p:attrNameLst>
                                          <p:attrName>style.visibility</p:attrName>
                                        </p:attrNameLst>
                                      </p:cBhvr>
                                      <p:to>
                                        <p:strVal val="visible"/>
                                      </p:to>
                                    </p:set>
                                    <p:animEffect transition="in" filter="fade">
                                      <p:cBhvr>
                                        <p:cTn id="7" dur="1000"/>
                                        <p:tgtEl>
                                          <p:spTgt spid="3074">
                                            <p:txEl>
                                              <p:pRg st="1" end="1"/>
                                            </p:txEl>
                                          </p:spTgt>
                                        </p:tgtEl>
                                      </p:cBhvr>
                                    </p:animEffect>
                                  </p:childTnLst>
                                </p:cTn>
                              </p:par>
                            </p:childTnLst>
                          </p:cTn>
                        </p:par>
                        <p:par>
                          <p:cTn id="8" fill="hold" nodeType="afterGroup">
                            <p:stCondLst>
                              <p:cond delay="6600"/>
                            </p:stCondLst>
                            <p:childTnLst>
                              <p:par>
                                <p:cTn id="9" presetID="10" presetClass="entr" presetSubtype="0" fill="hold" nodeType="afterEffect">
                                  <p:stCondLst>
                                    <p:cond delay="2500"/>
                                  </p:stCondLst>
                                  <p:iterate type="wd">
                                    <p:tmPct val="10000"/>
                                  </p:iterate>
                                  <p:childTnLst>
                                    <p:set>
                                      <p:cBhvr>
                                        <p:cTn id="10" dur="1" fill="hold">
                                          <p:stCondLst>
                                            <p:cond delay="0"/>
                                          </p:stCondLst>
                                        </p:cTn>
                                        <p:tgtEl>
                                          <p:spTgt spid="3074">
                                            <p:txEl>
                                              <p:pRg st="2" end="2"/>
                                            </p:txEl>
                                          </p:spTgt>
                                        </p:tgtEl>
                                        <p:attrNameLst>
                                          <p:attrName>style.visibility</p:attrName>
                                        </p:attrNameLst>
                                      </p:cBhvr>
                                      <p:to>
                                        <p:strVal val="visible"/>
                                      </p:to>
                                    </p:set>
                                    <p:animEffect transition="in" filter="fade">
                                      <p:cBhvr>
                                        <p:cTn id="11" dur="1000"/>
                                        <p:tgtEl>
                                          <p:spTgt spid="3074">
                                            <p:txEl>
                                              <p:pRg st="2" end="2"/>
                                            </p:txEl>
                                          </p:spTgt>
                                        </p:tgtEl>
                                      </p:cBhvr>
                                    </p:animEffect>
                                  </p:childTnLst>
                                </p:cTn>
                              </p:par>
                              <p:par>
                                <p:cTn id="12" presetID="53" presetClass="entr" presetSubtype="0" fill="hold" nodeType="withEffect">
                                  <p:stCondLst>
                                    <p:cond delay="2500"/>
                                  </p:stCondLst>
                                  <p:childTnLst>
                                    <p:set>
                                      <p:cBhvr>
                                        <p:cTn id="13" dur="1" fill="hold">
                                          <p:stCondLst>
                                            <p:cond delay="0"/>
                                          </p:stCondLst>
                                        </p:cTn>
                                        <p:tgtEl>
                                          <p:spTgt spid="3075"/>
                                        </p:tgtEl>
                                        <p:attrNameLst>
                                          <p:attrName>style.visibility</p:attrName>
                                        </p:attrNameLst>
                                      </p:cBhvr>
                                      <p:to>
                                        <p:strVal val="visible"/>
                                      </p:to>
                                    </p:set>
                                    <p:anim calcmode="lin" valueType="num">
                                      <p:cBhvr>
                                        <p:cTn id="14" dur="1000" fill="hold"/>
                                        <p:tgtEl>
                                          <p:spTgt spid="3075"/>
                                        </p:tgtEl>
                                        <p:attrNameLst>
                                          <p:attrName>ppt_w</p:attrName>
                                        </p:attrNameLst>
                                      </p:cBhvr>
                                      <p:tavLst>
                                        <p:tav tm="0">
                                          <p:val>
                                            <p:fltVal val="0"/>
                                          </p:val>
                                        </p:tav>
                                        <p:tav tm="100000">
                                          <p:val>
                                            <p:strVal val="#ppt_w"/>
                                          </p:val>
                                        </p:tav>
                                      </p:tavLst>
                                    </p:anim>
                                    <p:anim calcmode="lin" valueType="num">
                                      <p:cBhvr>
                                        <p:cTn id="15" dur="1000" fill="hold"/>
                                        <p:tgtEl>
                                          <p:spTgt spid="3075"/>
                                        </p:tgtEl>
                                        <p:attrNameLst>
                                          <p:attrName>ppt_h</p:attrName>
                                        </p:attrNameLst>
                                      </p:cBhvr>
                                      <p:tavLst>
                                        <p:tav tm="0">
                                          <p:val>
                                            <p:fltVal val="0"/>
                                          </p:val>
                                        </p:tav>
                                        <p:tav tm="100000">
                                          <p:val>
                                            <p:strVal val="#ppt_h"/>
                                          </p:val>
                                        </p:tav>
                                      </p:tavLst>
                                    </p:anim>
                                    <p:animEffect transition="in" filter="fade">
                                      <p:cBhvr>
                                        <p:cTn id="16" dur="1000"/>
                                        <p:tgtEl>
                                          <p:spTgt spid="3075"/>
                                        </p:tgtEl>
                                      </p:cBhvr>
                                    </p:animEffect>
                                  </p:childTnLst>
                                </p:cTn>
                              </p:par>
                              <p:par>
                                <p:cTn id="17" presetID="53" presetClass="entr" presetSubtype="0" fill="hold" nodeType="withEffect">
                                  <p:stCondLst>
                                    <p:cond delay="2500"/>
                                  </p:stCondLst>
                                  <p:childTnLst>
                                    <p:set>
                                      <p:cBhvr>
                                        <p:cTn id="18" dur="1" fill="hold">
                                          <p:stCondLst>
                                            <p:cond delay="0"/>
                                          </p:stCondLst>
                                        </p:cTn>
                                        <p:tgtEl>
                                          <p:spTgt spid="3077"/>
                                        </p:tgtEl>
                                        <p:attrNameLst>
                                          <p:attrName>style.visibility</p:attrName>
                                        </p:attrNameLst>
                                      </p:cBhvr>
                                      <p:to>
                                        <p:strVal val="visible"/>
                                      </p:to>
                                    </p:set>
                                    <p:anim calcmode="lin" valueType="num">
                                      <p:cBhvr>
                                        <p:cTn id="19" dur="500" fill="hold"/>
                                        <p:tgtEl>
                                          <p:spTgt spid="3077"/>
                                        </p:tgtEl>
                                        <p:attrNameLst>
                                          <p:attrName>ppt_w</p:attrName>
                                        </p:attrNameLst>
                                      </p:cBhvr>
                                      <p:tavLst>
                                        <p:tav tm="0">
                                          <p:val>
                                            <p:fltVal val="0"/>
                                          </p:val>
                                        </p:tav>
                                        <p:tav tm="100000">
                                          <p:val>
                                            <p:strVal val="#ppt_w"/>
                                          </p:val>
                                        </p:tav>
                                      </p:tavLst>
                                    </p:anim>
                                    <p:anim calcmode="lin" valueType="num">
                                      <p:cBhvr>
                                        <p:cTn id="20" dur="500" fill="hold"/>
                                        <p:tgtEl>
                                          <p:spTgt spid="3077"/>
                                        </p:tgtEl>
                                        <p:attrNameLst>
                                          <p:attrName>ppt_h</p:attrName>
                                        </p:attrNameLst>
                                      </p:cBhvr>
                                      <p:tavLst>
                                        <p:tav tm="0">
                                          <p:val>
                                            <p:fltVal val="0"/>
                                          </p:val>
                                        </p:tav>
                                        <p:tav tm="100000">
                                          <p:val>
                                            <p:strVal val="#ppt_h"/>
                                          </p:val>
                                        </p:tav>
                                      </p:tavLst>
                                    </p:anim>
                                    <p:animEffect transition="in" filter="fade">
                                      <p:cBhvr>
                                        <p:cTn id="21" dur="500"/>
                                        <p:tgtEl>
                                          <p:spTgt spid="3077"/>
                                        </p:tgtEl>
                                      </p:cBhvr>
                                    </p:animEffect>
                                  </p:childTnLst>
                                </p:cTn>
                              </p:par>
                              <p:par>
                                <p:cTn id="22" presetID="53" presetClass="entr" presetSubtype="0" fill="hold" nodeType="withEffect">
                                  <p:stCondLst>
                                    <p:cond delay="2500"/>
                                  </p:stCondLst>
                                  <p:childTnLst>
                                    <p:set>
                                      <p:cBhvr>
                                        <p:cTn id="23" dur="1" fill="hold">
                                          <p:stCondLst>
                                            <p:cond delay="0"/>
                                          </p:stCondLst>
                                        </p:cTn>
                                        <p:tgtEl>
                                          <p:spTgt spid="3076"/>
                                        </p:tgtEl>
                                        <p:attrNameLst>
                                          <p:attrName>style.visibility</p:attrName>
                                        </p:attrNameLst>
                                      </p:cBhvr>
                                      <p:to>
                                        <p:strVal val="visible"/>
                                      </p:to>
                                    </p:set>
                                    <p:anim calcmode="lin" valueType="num">
                                      <p:cBhvr>
                                        <p:cTn id="24" dur="500" fill="hold"/>
                                        <p:tgtEl>
                                          <p:spTgt spid="3076"/>
                                        </p:tgtEl>
                                        <p:attrNameLst>
                                          <p:attrName>ppt_w</p:attrName>
                                        </p:attrNameLst>
                                      </p:cBhvr>
                                      <p:tavLst>
                                        <p:tav tm="0">
                                          <p:val>
                                            <p:fltVal val="0"/>
                                          </p:val>
                                        </p:tav>
                                        <p:tav tm="100000">
                                          <p:val>
                                            <p:strVal val="#ppt_w"/>
                                          </p:val>
                                        </p:tav>
                                      </p:tavLst>
                                    </p:anim>
                                    <p:anim calcmode="lin" valueType="num">
                                      <p:cBhvr>
                                        <p:cTn id="25" dur="500" fill="hold"/>
                                        <p:tgtEl>
                                          <p:spTgt spid="3076"/>
                                        </p:tgtEl>
                                        <p:attrNameLst>
                                          <p:attrName>ppt_h</p:attrName>
                                        </p:attrNameLst>
                                      </p:cBhvr>
                                      <p:tavLst>
                                        <p:tav tm="0">
                                          <p:val>
                                            <p:fltVal val="0"/>
                                          </p:val>
                                        </p:tav>
                                        <p:tav tm="100000">
                                          <p:val>
                                            <p:strVal val="#ppt_h"/>
                                          </p:val>
                                        </p:tav>
                                      </p:tavLst>
                                    </p:anim>
                                    <p:animEffect transition="in" filter="fade">
                                      <p:cBhvr>
                                        <p:cTn id="26"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Рисунок 4" descr="images.jpeg"/>
          <p:cNvPicPr>
            <a:picLocks noChangeAspect="1"/>
          </p:cNvPicPr>
          <p:nvPr/>
        </p:nvPicPr>
        <p:blipFill>
          <a:blip r:embed="rId2"/>
          <a:srcRect/>
          <a:stretch>
            <a:fillRect/>
          </a:stretch>
        </p:blipFill>
        <p:spPr bwMode="auto">
          <a:xfrm>
            <a:off x="-811213" y="0"/>
            <a:ext cx="10766426" cy="6858000"/>
          </a:xfrm>
          <a:prstGeom prst="rect">
            <a:avLst/>
          </a:prstGeom>
          <a:noFill/>
          <a:ln w="9525">
            <a:noFill/>
            <a:miter lim="800000"/>
            <a:headEnd/>
            <a:tailEnd/>
          </a:ln>
        </p:spPr>
      </p:pic>
      <p:sp>
        <p:nvSpPr>
          <p:cNvPr id="21507" name="Содержимое 2"/>
          <p:cNvSpPr>
            <a:spLocks noGrp="1"/>
          </p:cNvSpPr>
          <p:nvPr>
            <p:ph idx="1"/>
          </p:nvPr>
        </p:nvSpPr>
        <p:spPr>
          <a:xfrm>
            <a:off x="457200" y="115888"/>
            <a:ext cx="8229600" cy="5051425"/>
          </a:xfrm>
        </p:spPr>
        <p:txBody>
          <a:bodyPr/>
          <a:lstStyle/>
          <a:p>
            <a:pPr algn="ctr" eaLnBrk="1" hangingPunct="1">
              <a:buFont typeface="Arial" charset="0"/>
              <a:buNone/>
            </a:pPr>
            <a:endParaRPr lang="ru-RU" b="1" smtClean="0"/>
          </a:p>
          <a:p>
            <a:pPr algn="ctr" eaLnBrk="1" hangingPunct="1">
              <a:buFont typeface="Arial" charset="0"/>
              <a:buNone/>
            </a:pPr>
            <a:r>
              <a:rPr lang="ru-RU" b="1" smtClean="0">
                <a:solidFill>
                  <a:schemeClr val="bg1"/>
                </a:solidFill>
                <a:latin typeface="Monotype Corsiva" pitchFamily="66" charset="0"/>
              </a:rPr>
              <a:t>Фиолетовый</a:t>
            </a:r>
          </a:p>
          <a:p>
            <a:pPr algn="ctr" eaLnBrk="1" hangingPunct="1">
              <a:buFont typeface="Arial" charset="0"/>
              <a:buNone/>
            </a:pPr>
            <a:r>
              <a:rPr lang="ru-RU" b="1" smtClean="0">
                <a:solidFill>
                  <a:schemeClr val="bg1"/>
                </a:solidFill>
              </a:rPr>
              <a:t> </a:t>
            </a:r>
            <a:r>
              <a:rPr lang="ru-RU" b="1" smtClean="0">
                <a:solidFill>
                  <a:schemeClr val="bg1"/>
                </a:solidFill>
                <a:latin typeface="Monotype Corsiva" pitchFamily="66" charset="0"/>
              </a:rPr>
              <a:t>Связан с артистизмом, великими идеями, интуицией и мистикой. Он способствует вдохновению, состраданию, чувствительности.</a:t>
            </a:r>
            <a:endParaRPr lang="en-US" b="1" smtClean="0">
              <a:solidFill>
                <a:schemeClr val="bg1"/>
              </a:solidFill>
              <a:latin typeface="Monotype Corsiva" pitchFamily="66" charset="0"/>
            </a:endParaRPr>
          </a:p>
          <a:p>
            <a:pPr algn="ctr" eaLnBrk="1" hangingPunct="1">
              <a:buFont typeface="Arial" charset="0"/>
              <a:buNone/>
            </a:pPr>
            <a:endParaRPr lang="ru-RU" b="1" smtClean="0">
              <a:solidFill>
                <a:schemeClr val="bg1"/>
              </a:solidFill>
              <a:latin typeface="Monotype Corsiva" pitchFamily="66" charset="0"/>
            </a:endParaRPr>
          </a:p>
          <a:p>
            <a:pPr algn="ctr" eaLnBrk="1" hangingPunct="1">
              <a:buFont typeface="Arial" charset="0"/>
              <a:buNone/>
            </a:pPr>
            <a:r>
              <a:rPr lang="ru-RU" b="1" smtClean="0">
                <a:solidFill>
                  <a:schemeClr val="bg1"/>
                </a:solidFill>
                <a:latin typeface="Monotype Corsiva" pitchFamily="66" charset="0"/>
              </a:rPr>
              <a:t> Предпочтение фиолетового цвета означает стремление очаровывать, чувственность, , внушаемость.</a:t>
            </a:r>
          </a:p>
          <a:p>
            <a:pPr eaLnBrk="1" hangingPunct="1">
              <a:buFont typeface="Arial" charset="0"/>
              <a:buNone/>
            </a:pPr>
            <a:endParaRPr lang="ru-RU" smtClean="0"/>
          </a:p>
        </p:txBody>
      </p:sp>
    </p:spTree>
  </p:cSld>
  <p:clrMapOvr>
    <a:masterClrMapping/>
  </p:clrMapOvr>
  <p:transition spd="slow" advClick="0" advTm="10591">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 calcmode="lin" valueType="num">
                                      <p:cBhvr>
                                        <p:cTn id="7" dur="2000" fill="hold"/>
                                        <p:tgtEl>
                                          <p:spTgt spid="21507">
                                            <p:txEl>
                                              <p:pRg st="1" end="1"/>
                                            </p:txEl>
                                          </p:spTgt>
                                        </p:tgtEl>
                                        <p:attrNameLst>
                                          <p:attrName>ppt_w</p:attrName>
                                        </p:attrNameLst>
                                      </p:cBhvr>
                                      <p:tavLst>
                                        <p:tav tm="0">
                                          <p:val>
                                            <p:fltVal val="0"/>
                                          </p:val>
                                        </p:tav>
                                        <p:tav tm="100000">
                                          <p:val>
                                            <p:strVal val="#ppt_w"/>
                                          </p:val>
                                        </p:tav>
                                      </p:tavLst>
                                    </p:anim>
                                    <p:anim calcmode="lin" valueType="num">
                                      <p:cBhvr>
                                        <p:cTn id="8" dur="2000" fill="hold"/>
                                        <p:tgtEl>
                                          <p:spTgt spid="21507">
                                            <p:txEl>
                                              <p:pRg st="1" end="1"/>
                                            </p:txEl>
                                          </p:spTgt>
                                        </p:tgtEl>
                                        <p:attrNameLst>
                                          <p:attrName>ppt_h</p:attrName>
                                        </p:attrNameLst>
                                      </p:cBhvr>
                                      <p:tavLst>
                                        <p:tav tm="0">
                                          <p:val>
                                            <p:fltVal val="0"/>
                                          </p:val>
                                        </p:tav>
                                        <p:tav tm="100000">
                                          <p:val>
                                            <p:strVal val="#ppt_h"/>
                                          </p:val>
                                        </p:tav>
                                      </p:tavLst>
                                    </p:anim>
                                    <p:animEffect transition="in" filter="fade">
                                      <p:cBhvr>
                                        <p:cTn id="9" dur="2000"/>
                                        <p:tgtEl>
                                          <p:spTgt spid="21507">
                                            <p:txEl>
                                              <p:pRg st="1" end="1"/>
                                            </p:txEl>
                                          </p:spTgt>
                                        </p:tgtEl>
                                      </p:cBhvr>
                                    </p:animEffect>
                                  </p:childTnLst>
                                </p:cTn>
                              </p:par>
                            </p:childTnLst>
                          </p:cTn>
                        </p:par>
                        <p:par>
                          <p:cTn id="10" fill="hold" nodeType="afterGroup">
                            <p:stCondLst>
                              <p:cond delay="2000"/>
                            </p:stCondLst>
                            <p:childTnLst>
                              <p:par>
                                <p:cTn id="11" presetID="10" presetClass="entr" presetSubtype="0" fill="hold" nodeType="afterEffect">
                                  <p:stCondLst>
                                    <p:cond delay="0"/>
                                  </p:stCondLst>
                                  <p:iterate type="wd">
                                    <p:tmPct val="10000"/>
                                  </p:iterate>
                                  <p:childTnLst>
                                    <p:set>
                                      <p:cBhvr>
                                        <p:cTn id="12" dur="1" fill="hold">
                                          <p:stCondLst>
                                            <p:cond delay="0"/>
                                          </p:stCondLst>
                                        </p:cTn>
                                        <p:tgtEl>
                                          <p:spTgt spid="21507">
                                            <p:txEl>
                                              <p:pRg st="2" end="2"/>
                                            </p:txEl>
                                          </p:spTgt>
                                        </p:tgtEl>
                                        <p:attrNameLst>
                                          <p:attrName>style.visibility</p:attrName>
                                        </p:attrNameLst>
                                      </p:cBhvr>
                                      <p:to>
                                        <p:strVal val="visible"/>
                                      </p:to>
                                    </p:set>
                                    <p:animEffect transition="in" filter="fade">
                                      <p:cBhvr>
                                        <p:cTn id="13" dur="1000"/>
                                        <p:tgtEl>
                                          <p:spTgt spid="21507">
                                            <p:txEl>
                                              <p:pRg st="2" end="2"/>
                                            </p:txEl>
                                          </p:spTgt>
                                        </p:tgtEl>
                                      </p:cBhvr>
                                    </p:animEffect>
                                  </p:childTnLst>
                                </p:cTn>
                              </p:par>
                            </p:childTnLst>
                          </p:cTn>
                        </p:par>
                        <p:par>
                          <p:cTn id="14" fill="hold" nodeType="afterGroup">
                            <p:stCondLst>
                              <p:cond delay="4900"/>
                            </p:stCondLst>
                            <p:childTnLst>
                              <p:par>
                                <p:cTn id="15" presetID="10" presetClass="entr" presetSubtype="0" fill="hold" nodeType="afterEffect">
                                  <p:stCondLst>
                                    <p:cond delay="1000"/>
                                  </p:stCondLst>
                                  <p:childTnLst>
                                    <p:set>
                                      <p:cBhvr>
                                        <p:cTn id="16" dur="1" fill="hold">
                                          <p:stCondLst>
                                            <p:cond delay="0"/>
                                          </p:stCondLst>
                                        </p:cTn>
                                        <p:tgtEl>
                                          <p:spTgt spid="21507">
                                            <p:txEl>
                                              <p:pRg st="4" end="4"/>
                                            </p:txEl>
                                          </p:spTgt>
                                        </p:tgtEl>
                                        <p:attrNameLst>
                                          <p:attrName>style.visibility</p:attrName>
                                        </p:attrNameLst>
                                      </p:cBhvr>
                                      <p:to>
                                        <p:strVal val="visible"/>
                                      </p:to>
                                    </p:set>
                                    <p:animEffect transition="in" filter="fade">
                                      <p:cBhvr>
                                        <p:cTn id="17" dur="1000"/>
                                        <p:tgtEl>
                                          <p:spTgt spid="21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Рисунок 2"/>
          <p:cNvPicPr>
            <a:picLocks noChangeAspect="1"/>
          </p:cNvPicPr>
          <p:nvPr/>
        </p:nvPicPr>
        <p:blipFill>
          <a:blip r:embed="rId2"/>
          <a:srcRect/>
          <a:stretch>
            <a:fillRect/>
          </a:stretch>
        </p:blipFill>
        <p:spPr bwMode="auto">
          <a:xfrm>
            <a:off x="-2570163" y="-458788"/>
            <a:ext cx="12961938" cy="7316788"/>
          </a:xfrm>
          <a:prstGeom prst="rect">
            <a:avLst/>
          </a:prstGeom>
          <a:noFill/>
          <a:ln w="9525">
            <a:noFill/>
            <a:miter lim="800000"/>
            <a:headEnd/>
            <a:tailEnd/>
          </a:ln>
        </p:spPr>
      </p:pic>
      <p:sp>
        <p:nvSpPr>
          <p:cNvPr id="22531" name="Содержимое 2"/>
          <p:cNvSpPr>
            <a:spLocks noGrp="1"/>
          </p:cNvSpPr>
          <p:nvPr>
            <p:ph idx="1"/>
          </p:nvPr>
        </p:nvSpPr>
        <p:spPr>
          <a:xfrm>
            <a:off x="420688" y="0"/>
            <a:ext cx="8229600" cy="6669088"/>
          </a:xfrm>
        </p:spPr>
        <p:txBody>
          <a:bodyPr/>
          <a:lstStyle/>
          <a:p>
            <a:pPr marL="0" indent="0" algn="ctr" eaLnBrk="1" hangingPunct="1">
              <a:buFont typeface="Arial" charset="0"/>
              <a:buNone/>
            </a:pPr>
            <a:r>
              <a:rPr lang="ru-RU" sz="3600" b="1" smtClean="0">
                <a:solidFill>
                  <a:schemeClr val="bg1"/>
                </a:solidFill>
                <a:latin typeface="Monotype Corsiva" pitchFamily="66" charset="0"/>
              </a:rPr>
              <a:t>Розовый</a:t>
            </a:r>
          </a:p>
          <a:p>
            <a:pPr marL="0" indent="0" algn="ctr" eaLnBrk="1" hangingPunct="1">
              <a:buFont typeface="Arial" charset="0"/>
              <a:buNone/>
            </a:pPr>
            <a:endParaRPr lang="ru-RU" sz="3600" b="1" smtClean="0">
              <a:solidFill>
                <a:schemeClr val="bg1"/>
              </a:solidFill>
              <a:latin typeface="Monotype Corsiva" pitchFamily="66" charset="0"/>
            </a:endParaRPr>
          </a:p>
          <a:p>
            <a:pPr marL="0" indent="0" algn="ctr" eaLnBrk="1" hangingPunct="1">
              <a:buFont typeface="Arial" charset="0"/>
              <a:buNone/>
            </a:pPr>
            <a:r>
              <a:rPr lang="ru-RU" sz="3600" b="1" smtClean="0">
                <a:solidFill>
                  <a:schemeClr val="bg1"/>
                </a:solidFill>
              </a:rPr>
              <a:t> </a:t>
            </a:r>
            <a:r>
              <a:rPr lang="ru-RU" sz="3600" b="1" smtClean="0">
                <a:solidFill>
                  <a:schemeClr val="bg1"/>
                </a:solidFill>
                <a:latin typeface="Monotype Corsiva" pitchFamily="66" charset="0"/>
              </a:rPr>
              <a:t>Розовый — самый пассивный из цветов — провоцирует приветливость и снижает агрессивность, как внутреннюю, так и внешнюю. </a:t>
            </a:r>
          </a:p>
          <a:p>
            <a:pPr marL="0" indent="0" algn="ctr" eaLnBrk="1" hangingPunct="1">
              <a:buFont typeface="Arial" charset="0"/>
              <a:buNone/>
            </a:pPr>
            <a:r>
              <a:rPr lang="ru-RU" sz="3600" b="1" smtClean="0">
                <a:solidFill>
                  <a:schemeClr val="bg1"/>
                </a:solidFill>
                <a:latin typeface="Monotype Corsiva" pitchFamily="66" charset="0"/>
              </a:rPr>
              <a:t>Розовый цвет означает романтичность, доброту, любовь, страстность.</a:t>
            </a:r>
          </a:p>
          <a:p>
            <a:pPr marL="0" indent="0" algn="ctr" eaLnBrk="1" hangingPunct="1">
              <a:buFont typeface="Arial" charset="0"/>
              <a:buNone/>
            </a:pPr>
            <a:r>
              <a:rPr lang="ru-RU" sz="3600" smtClean="0">
                <a:solidFill>
                  <a:schemeClr val="bg1"/>
                </a:solidFill>
                <a:latin typeface="Monotype Corsiva" pitchFamily="66" charset="0"/>
              </a:rPr>
              <a:t> </a:t>
            </a:r>
            <a:r>
              <a:rPr lang="ru-RU" sz="3600" b="1" smtClean="0">
                <a:solidFill>
                  <a:schemeClr val="bg1"/>
                </a:solidFill>
                <a:latin typeface="Monotype Corsiva" pitchFamily="66" charset="0"/>
              </a:rPr>
              <a:t>Самый женственный цвет, розовый ассоциируется со вскармливанием и воспитанием.</a:t>
            </a:r>
          </a:p>
          <a:p>
            <a:pPr marL="0" indent="0" algn="ctr" eaLnBrk="1" hangingPunct="1">
              <a:buFont typeface="Arial" charset="0"/>
              <a:buNone/>
            </a:pPr>
            <a:endParaRPr lang="ru-RU" b="1" smtClean="0">
              <a:solidFill>
                <a:srgbClr val="FFFF00"/>
              </a:solidFill>
              <a:latin typeface="Monotype Corsiva" pitchFamily="66" charset="0"/>
            </a:endParaRPr>
          </a:p>
          <a:p>
            <a:pPr marL="0" indent="0" algn="ctr" eaLnBrk="1" hangingPunct="1">
              <a:buFont typeface="Arial" charset="0"/>
              <a:buNone/>
            </a:pPr>
            <a:r>
              <a:rPr lang="ru-RU" b="1" smtClean="0">
                <a:solidFill>
                  <a:srgbClr val="FFFF00"/>
                </a:solidFill>
                <a:latin typeface="Monotype Corsiva" pitchFamily="66" charset="0"/>
              </a:rPr>
              <a:t>  </a:t>
            </a:r>
          </a:p>
          <a:p>
            <a:pPr marL="0" indent="0" eaLnBrk="1" hangingPunct="1">
              <a:buFont typeface="Arial" charset="0"/>
              <a:buNone/>
            </a:pPr>
            <a:endParaRPr lang="ru-RU" smtClean="0"/>
          </a:p>
        </p:txBody>
      </p:sp>
    </p:spTree>
  </p:cSld>
  <p:clrMapOvr>
    <a:masterClrMapping/>
  </p:clrMapOvr>
  <p:transition spd="slow" advClick="0" advTm="13402">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p:cTn id="7" dur="2000" fill="hold"/>
                                        <p:tgtEl>
                                          <p:spTgt spid="22531">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22531">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22531">
                                            <p:txEl>
                                              <p:pRg st="0" end="0"/>
                                            </p:txEl>
                                          </p:spTgt>
                                        </p:tgtEl>
                                      </p:cBhvr>
                                    </p:animEffect>
                                  </p:childTnLst>
                                </p:cTn>
                              </p:par>
                            </p:childTnLst>
                          </p:cTn>
                        </p:par>
                        <p:par>
                          <p:cTn id="10" fill="hold" nodeType="afterGroup">
                            <p:stCondLst>
                              <p:cond delay="2000"/>
                            </p:stCondLst>
                            <p:childTnLst>
                              <p:par>
                                <p:cTn id="11" presetID="10" presetClass="entr" presetSubtype="0" fill="hold" nodeType="afterEffect">
                                  <p:stCondLst>
                                    <p:cond delay="0"/>
                                  </p:stCondLst>
                                  <p:iterate type="wd">
                                    <p:tmPct val="10000"/>
                                  </p:iterate>
                                  <p:childTnLst>
                                    <p:set>
                                      <p:cBhvr>
                                        <p:cTn id="12" dur="1" fill="hold">
                                          <p:stCondLst>
                                            <p:cond delay="0"/>
                                          </p:stCondLst>
                                        </p:cTn>
                                        <p:tgtEl>
                                          <p:spTgt spid="22531">
                                            <p:txEl>
                                              <p:pRg st="2" end="2"/>
                                            </p:txEl>
                                          </p:spTgt>
                                        </p:tgtEl>
                                        <p:attrNameLst>
                                          <p:attrName>style.visibility</p:attrName>
                                        </p:attrNameLst>
                                      </p:cBhvr>
                                      <p:to>
                                        <p:strVal val="visible"/>
                                      </p:to>
                                    </p:set>
                                    <p:animEffect transition="in" filter="fade">
                                      <p:cBhvr>
                                        <p:cTn id="13" dur="1000"/>
                                        <p:tgtEl>
                                          <p:spTgt spid="22531">
                                            <p:txEl>
                                              <p:pRg st="2" end="2"/>
                                            </p:txEl>
                                          </p:spTgt>
                                        </p:tgtEl>
                                      </p:cBhvr>
                                    </p:animEffect>
                                  </p:childTnLst>
                                </p:cTn>
                              </p:par>
                            </p:childTnLst>
                          </p:cTn>
                        </p:par>
                        <p:par>
                          <p:cTn id="14" fill="hold" nodeType="afterGroup">
                            <p:stCondLst>
                              <p:cond delay="5000"/>
                            </p:stCondLst>
                            <p:childTnLst>
                              <p:par>
                                <p:cTn id="15" presetID="10" presetClass="entr" presetSubtype="0" fill="hold" nodeType="afterEffect">
                                  <p:stCondLst>
                                    <p:cond delay="1000"/>
                                  </p:stCondLst>
                                  <p:iterate type="wd">
                                    <p:tmPct val="10000"/>
                                  </p:iterate>
                                  <p:childTnLst>
                                    <p:set>
                                      <p:cBhvr>
                                        <p:cTn id="16" dur="1" fill="hold">
                                          <p:stCondLst>
                                            <p:cond delay="0"/>
                                          </p:stCondLst>
                                        </p:cTn>
                                        <p:tgtEl>
                                          <p:spTgt spid="22531">
                                            <p:txEl>
                                              <p:pRg st="3" end="3"/>
                                            </p:txEl>
                                          </p:spTgt>
                                        </p:tgtEl>
                                        <p:attrNameLst>
                                          <p:attrName>style.visibility</p:attrName>
                                        </p:attrNameLst>
                                      </p:cBhvr>
                                      <p:to>
                                        <p:strVal val="visible"/>
                                      </p:to>
                                    </p:set>
                                    <p:animEffect transition="in" filter="fade">
                                      <p:cBhvr>
                                        <p:cTn id="17" dur="1000"/>
                                        <p:tgtEl>
                                          <p:spTgt spid="22531">
                                            <p:txEl>
                                              <p:pRg st="3" end="3"/>
                                            </p:txEl>
                                          </p:spTgt>
                                        </p:tgtEl>
                                      </p:cBhvr>
                                    </p:animEffect>
                                  </p:childTnLst>
                                </p:cTn>
                              </p:par>
                            </p:childTnLst>
                          </p:cTn>
                        </p:par>
                        <p:par>
                          <p:cTn id="18" fill="hold" nodeType="afterGroup">
                            <p:stCondLst>
                              <p:cond delay="8000"/>
                            </p:stCondLst>
                            <p:childTnLst>
                              <p:par>
                                <p:cTn id="19" presetID="10" presetClass="entr" presetSubtype="0" fill="hold" nodeType="afterEffect">
                                  <p:stCondLst>
                                    <p:cond delay="1000"/>
                                  </p:stCondLst>
                                  <p:iterate type="wd">
                                    <p:tmPct val="10000"/>
                                  </p:iterate>
                                  <p:childTnLst>
                                    <p:set>
                                      <p:cBhvr>
                                        <p:cTn id="20" dur="1" fill="hold">
                                          <p:stCondLst>
                                            <p:cond delay="0"/>
                                          </p:stCondLst>
                                        </p:cTn>
                                        <p:tgtEl>
                                          <p:spTgt spid="22531">
                                            <p:txEl>
                                              <p:pRg st="4" end="4"/>
                                            </p:txEl>
                                          </p:spTgt>
                                        </p:tgtEl>
                                        <p:attrNameLst>
                                          <p:attrName>style.visibility</p:attrName>
                                        </p:attrNameLst>
                                      </p:cBhvr>
                                      <p:to>
                                        <p:strVal val="visible"/>
                                      </p:to>
                                    </p:set>
                                    <p:animEffect transition="in" filter="fade">
                                      <p:cBhvr>
                                        <p:cTn id="21" dur="1000"/>
                                        <p:tgtEl>
                                          <p:spTgt spid="225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Рисунок 5"/>
          <p:cNvPicPr>
            <a:picLocks noChangeAspect="1"/>
          </p:cNvPicPr>
          <p:nvPr/>
        </p:nvPicPr>
        <p:blipFill>
          <a:blip r:embed="rId2"/>
          <a:srcRect/>
          <a:stretch>
            <a:fillRect/>
          </a:stretch>
        </p:blipFill>
        <p:spPr bwMode="auto">
          <a:xfrm>
            <a:off x="-1549400" y="-9525"/>
            <a:ext cx="12588875" cy="6858000"/>
          </a:xfrm>
          <a:prstGeom prst="rect">
            <a:avLst/>
          </a:prstGeom>
          <a:noFill/>
          <a:ln w="9525">
            <a:noFill/>
            <a:miter lim="800000"/>
            <a:headEnd/>
            <a:tailEnd/>
          </a:ln>
        </p:spPr>
      </p:pic>
      <p:sp>
        <p:nvSpPr>
          <p:cNvPr id="23555" name="Прямоугольник 4"/>
          <p:cNvSpPr>
            <a:spLocks noChangeArrowheads="1"/>
          </p:cNvSpPr>
          <p:nvPr/>
        </p:nvSpPr>
        <p:spPr bwMode="auto">
          <a:xfrm>
            <a:off x="611188" y="188913"/>
            <a:ext cx="8713787" cy="7294562"/>
          </a:xfrm>
          <a:prstGeom prst="rect">
            <a:avLst/>
          </a:prstGeom>
          <a:noFill/>
          <a:ln w="9525">
            <a:noFill/>
            <a:miter lim="800000"/>
            <a:headEnd/>
            <a:tailEnd/>
          </a:ln>
        </p:spPr>
        <p:txBody>
          <a:bodyPr>
            <a:spAutoFit/>
          </a:bodyPr>
          <a:lstStyle/>
          <a:p>
            <a:pPr algn="ctr"/>
            <a:endParaRPr lang="en-US" sz="3600" b="1">
              <a:solidFill>
                <a:schemeClr val="bg1"/>
              </a:solidFill>
              <a:latin typeface="Monotype Corsiva" pitchFamily="66" charset="0"/>
            </a:endParaRPr>
          </a:p>
          <a:p>
            <a:pPr algn="ctr"/>
            <a:r>
              <a:rPr lang="ru-RU" sz="3600" b="1">
                <a:solidFill>
                  <a:schemeClr val="bg1"/>
                </a:solidFill>
                <a:latin typeface="Monotype Corsiva" pitchFamily="66" charset="0"/>
              </a:rPr>
              <a:t> Вызывает чувство комфорта, успокаивает, избавляет от навязчивых мыслей, помогает в кризисе.</a:t>
            </a:r>
          </a:p>
          <a:p>
            <a:pPr algn="ctr"/>
            <a:endParaRPr lang="ru-RU" sz="3600" b="1">
              <a:solidFill>
                <a:schemeClr val="bg1"/>
              </a:solidFill>
              <a:latin typeface="Monotype Corsiva" pitchFamily="66" charset="0"/>
            </a:endParaRPr>
          </a:p>
          <a:p>
            <a:pPr algn="ctr"/>
            <a:endParaRPr lang="ru-RU" sz="3600" b="1">
              <a:solidFill>
                <a:schemeClr val="bg1"/>
              </a:solidFill>
              <a:latin typeface="Monotype Corsiva" pitchFamily="66" charset="0"/>
            </a:endParaRPr>
          </a:p>
          <a:p>
            <a:pPr algn="ctr"/>
            <a:r>
              <a:rPr lang="ru-RU" sz="3600" b="1">
                <a:solidFill>
                  <a:schemeClr val="bg1"/>
                </a:solidFill>
                <a:latin typeface="Monotype Corsiva" pitchFamily="66" charset="0"/>
              </a:rPr>
              <a:t>Ярко-розовый, в котором гораздо больше красного, более энергичен и забавен. Розовый успокаивает, и считается, что он способствует пищеварению.  </a:t>
            </a:r>
          </a:p>
          <a:p>
            <a:pPr algn="ctr"/>
            <a:endParaRPr lang="ru-RU" sz="3600" b="1">
              <a:solidFill>
                <a:srgbClr val="FFFF00"/>
              </a:solidFill>
              <a:latin typeface="Monotype Corsiva" pitchFamily="66" charset="0"/>
            </a:endParaRPr>
          </a:p>
          <a:p>
            <a:pPr algn="ctr"/>
            <a:endParaRPr lang="ru-RU" sz="3600" b="1">
              <a:solidFill>
                <a:srgbClr val="FFFF00"/>
              </a:solidFill>
              <a:latin typeface="Monotype Corsiva" pitchFamily="66" charset="0"/>
            </a:endParaRPr>
          </a:p>
          <a:p>
            <a:pPr algn="r"/>
            <a:endParaRPr lang="ru-RU" sz="3600">
              <a:solidFill>
                <a:srgbClr val="FF0000"/>
              </a:solidFill>
            </a:endParaRPr>
          </a:p>
        </p:txBody>
      </p:sp>
    </p:spTree>
  </p:cSld>
  <p:clrMapOvr>
    <a:masterClrMapping/>
  </p:clrMapOvr>
  <p:transition spd="slow" advClick="0" advTm="8804">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iterate type="wd">
                                    <p:tmPct val="10000"/>
                                  </p:iterate>
                                  <p:childTnLst>
                                    <p:set>
                                      <p:cBhvr>
                                        <p:cTn id="6" dur="1" fill="hold">
                                          <p:stCondLst>
                                            <p:cond delay="0"/>
                                          </p:stCondLst>
                                        </p:cTn>
                                        <p:tgtEl>
                                          <p:spTgt spid="23555">
                                            <p:txEl>
                                              <p:pRg st="1" end="1"/>
                                            </p:txEl>
                                          </p:spTgt>
                                        </p:tgtEl>
                                        <p:attrNameLst>
                                          <p:attrName>style.visibility</p:attrName>
                                        </p:attrNameLst>
                                      </p:cBhvr>
                                      <p:to>
                                        <p:strVal val="visible"/>
                                      </p:to>
                                    </p:set>
                                    <p:animEffect transition="in" filter="fade">
                                      <p:cBhvr>
                                        <p:cTn id="7" dur="1000"/>
                                        <p:tgtEl>
                                          <p:spTgt spid="23555">
                                            <p:txEl>
                                              <p:pRg st="1" end="1"/>
                                            </p:txEl>
                                          </p:spTgt>
                                        </p:tgtEl>
                                      </p:cBhvr>
                                    </p:animEffect>
                                  </p:childTnLst>
                                </p:cTn>
                              </p:par>
                            </p:childTnLst>
                          </p:cTn>
                        </p:par>
                        <p:par>
                          <p:cTn id="8" fill="hold" nodeType="afterGroup">
                            <p:stCondLst>
                              <p:cond delay="2500"/>
                            </p:stCondLst>
                            <p:childTnLst>
                              <p:par>
                                <p:cTn id="9" presetID="10" presetClass="entr" presetSubtype="0" fill="hold" nodeType="afterEffect">
                                  <p:stCondLst>
                                    <p:cond delay="500"/>
                                  </p:stCondLst>
                                  <p:iterate type="wd">
                                    <p:tmPct val="10000"/>
                                  </p:iterate>
                                  <p:childTnLst>
                                    <p:set>
                                      <p:cBhvr>
                                        <p:cTn id="10" dur="1" fill="hold">
                                          <p:stCondLst>
                                            <p:cond delay="0"/>
                                          </p:stCondLst>
                                        </p:cTn>
                                        <p:tgtEl>
                                          <p:spTgt spid="23555">
                                            <p:txEl>
                                              <p:pRg st="4" end="4"/>
                                            </p:txEl>
                                          </p:spTgt>
                                        </p:tgtEl>
                                        <p:attrNameLst>
                                          <p:attrName>style.visibility</p:attrName>
                                        </p:attrNameLst>
                                      </p:cBhvr>
                                      <p:to>
                                        <p:strVal val="visible"/>
                                      </p:to>
                                    </p:set>
                                    <p:animEffect transition="in" filter="fade">
                                      <p:cBhvr>
                                        <p:cTn id="11" dur="1000"/>
                                        <p:tgtEl>
                                          <p:spTgt spid="23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Рисунок 1"/>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1507" name="Содержимое 2"/>
          <p:cNvSpPr>
            <a:spLocks noGrp="1"/>
          </p:cNvSpPr>
          <p:nvPr>
            <p:ph idx="1"/>
          </p:nvPr>
        </p:nvSpPr>
        <p:spPr>
          <a:xfrm>
            <a:off x="457200" y="404813"/>
            <a:ext cx="8229600" cy="5173662"/>
          </a:xfrm>
        </p:spPr>
        <p:txBody>
          <a:bodyPr/>
          <a:lstStyle/>
          <a:p>
            <a:pPr marL="0" indent="0" algn="ctr" eaLnBrk="1" hangingPunct="1">
              <a:buFont typeface="Arial" charset="0"/>
              <a:buNone/>
              <a:defRPr/>
            </a:pPr>
            <a:r>
              <a:rPr lang="ru-RU" b="1" dirty="0" smtClean="0">
                <a:solidFill>
                  <a:schemeClr val="bg1"/>
                </a:solidFill>
                <a:latin typeface="Monotype Corsiva" pitchFamily="66" charset="0"/>
              </a:rPr>
              <a:t>Коричневый</a:t>
            </a:r>
            <a:endParaRPr lang="en-US" b="1" dirty="0" smtClean="0">
              <a:solidFill>
                <a:schemeClr val="bg1"/>
              </a:solidFill>
              <a:latin typeface="Monotype Corsiva" pitchFamily="66" charset="0"/>
            </a:endParaRPr>
          </a:p>
          <a:p>
            <a:pPr marL="0" indent="0" algn="ctr" eaLnBrk="1" hangingPunct="1">
              <a:buFont typeface="Arial" charset="0"/>
              <a:buNone/>
              <a:defRPr/>
            </a:pPr>
            <a:endParaRPr lang="ru-RU" b="1" dirty="0" smtClean="0">
              <a:solidFill>
                <a:schemeClr val="bg1"/>
              </a:solidFill>
            </a:endParaRPr>
          </a:p>
          <a:p>
            <a:pPr marL="0" indent="0" algn="ctr" eaLnBrk="1" hangingPunct="1">
              <a:buFont typeface="Arial" charset="0"/>
              <a:buNone/>
              <a:defRPr/>
            </a:pPr>
            <a:r>
              <a:rPr lang="ru-RU" b="1" dirty="0" smtClean="0">
                <a:solidFill>
                  <a:schemeClr val="bg1"/>
                </a:solidFill>
              </a:rPr>
              <a:t> </a:t>
            </a:r>
            <a:r>
              <a:rPr lang="ru-RU" b="1" dirty="0" smtClean="0">
                <a:solidFill>
                  <a:schemeClr val="bg1"/>
                </a:solidFill>
                <a:latin typeface="Monotype Corsiva" pitchFamily="66" charset="0"/>
              </a:rPr>
              <a:t>Коричневый — теплый, «уютный» цвет, он ассоциируется с землей, деревьями, камином и домом.</a:t>
            </a:r>
          </a:p>
          <a:p>
            <a:pPr eaLnBrk="1" hangingPunct="1">
              <a:buFont typeface="Arial" charset="0"/>
              <a:buNone/>
              <a:defRPr/>
            </a:pPr>
            <a:endParaRPr lang="ru-RU" b="1" dirty="0" smtClean="0">
              <a:solidFill>
                <a:schemeClr val="bg1"/>
              </a:solidFill>
              <a:latin typeface="Monotype Corsiva" pitchFamily="66" charset="0"/>
            </a:endParaRPr>
          </a:p>
          <a:p>
            <a:pPr marL="0" indent="0" algn="ctr" eaLnBrk="1" hangingPunct="1">
              <a:buFont typeface="Arial" charset="0"/>
              <a:buNone/>
              <a:defRPr/>
            </a:pPr>
            <a:r>
              <a:rPr lang="ru-RU" b="1" dirty="0" smtClean="0">
                <a:solidFill>
                  <a:schemeClr val="bg1"/>
                </a:solidFill>
                <a:latin typeface="Monotype Corsiva" pitchFamily="66" charset="0"/>
              </a:rPr>
              <a:t>Наблюдается тенденция покупать дорогие предметы коричневого цвета в периоды с неустойчивой экономикой, т.к. он считается вневременным.</a:t>
            </a:r>
          </a:p>
          <a:p>
            <a:pPr marL="0" indent="0" eaLnBrk="1" hangingPunct="1">
              <a:buFont typeface="Arial" charset="0"/>
              <a:buNone/>
              <a:defRPr/>
            </a:pPr>
            <a:endParaRPr lang="ru-RU" dirty="0" smtClean="0">
              <a:solidFill>
                <a:srgbClr val="FFFF00"/>
              </a:solidFill>
              <a:latin typeface="Monotype Corsiva" pitchFamily="66" charset="0"/>
            </a:endParaRPr>
          </a:p>
          <a:p>
            <a:pPr eaLnBrk="1" hangingPunct="1">
              <a:defRPr/>
            </a:pPr>
            <a:endParaRPr lang="ru-RU" dirty="0" smtClean="0"/>
          </a:p>
        </p:txBody>
      </p:sp>
    </p:spTree>
  </p:cSld>
  <p:clrMapOvr>
    <a:masterClrMapping/>
  </p:clrMapOvr>
  <p:transition spd="slow" advClick="0" advTm="11509">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p:cTn id="7" dur="2000" fill="hold"/>
                                        <p:tgtEl>
                                          <p:spTgt spid="21507">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21507">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21507">
                                            <p:txEl>
                                              <p:pRg st="0" end="0"/>
                                            </p:txEl>
                                          </p:spTgt>
                                        </p:tgtEl>
                                      </p:cBhvr>
                                    </p:animEffect>
                                  </p:childTnLst>
                                </p:cTn>
                              </p:par>
                            </p:childTnLst>
                          </p:cTn>
                        </p:par>
                        <p:par>
                          <p:cTn id="10" fill="hold" nodeType="afterGroup">
                            <p:stCondLst>
                              <p:cond delay="2000"/>
                            </p:stCondLst>
                            <p:childTnLst>
                              <p:par>
                                <p:cTn id="11" presetID="10" presetClass="entr" presetSubtype="0" fill="hold" nodeType="afterEffect">
                                  <p:stCondLst>
                                    <p:cond delay="0"/>
                                  </p:stCondLst>
                                  <p:iterate type="wd">
                                    <p:tmPct val="10000"/>
                                  </p:iterate>
                                  <p:childTnLst>
                                    <p:set>
                                      <p:cBhvr>
                                        <p:cTn id="12" dur="1" fill="hold">
                                          <p:stCondLst>
                                            <p:cond delay="0"/>
                                          </p:stCondLst>
                                        </p:cTn>
                                        <p:tgtEl>
                                          <p:spTgt spid="21507">
                                            <p:txEl>
                                              <p:pRg st="2" end="2"/>
                                            </p:txEl>
                                          </p:spTgt>
                                        </p:tgtEl>
                                        <p:attrNameLst>
                                          <p:attrName>style.visibility</p:attrName>
                                        </p:attrNameLst>
                                      </p:cBhvr>
                                      <p:to>
                                        <p:strVal val="visible"/>
                                      </p:to>
                                    </p:set>
                                    <p:animEffect transition="in" filter="fade">
                                      <p:cBhvr>
                                        <p:cTn id="13" dur="1000"/>
                                        <p:tgtEl>
                                          <p:spTgt spid="21507">
                                            <p:txEl>
                                              <p:pRg st="2" end="2"/>
                                            </p:txEl>
                                          </p:spTgt>
                                        </p:tgtEl>
                                      </p:cBhvr>
                                    </p:animEffect>
                                  </p:childTnLst>
                                </p:cTn>
                              </p:par>
                            </p:childTnLst>
                          </p:cTn>
                        </p:par>
                        <p:par>
                          <p:cTn id="14" fill="hold" nodeType="afterGroup">
                            <p:stCondLst>
                              <p:cond delay="5000"/>
                            </p:stCondLst>
                            <p:childTnLst>
                              <p:par>
                                <p:cTn id="15" presetID="10" presetClass="entr" presetSubtype="0" fill="hold" nodeType="afterEffect">
                                  <p:stCondLst>
                                    <p:cond delay="1000"/>
                                  </p:stCondLst>
                                  <p:iterate type="wd">
                                    <p:tmPct val="10000"/>
                                  </p:iterate>
                                  <p:childTnLst>
                                    <p:set>
                                      <p:cBhvr>
                                        <p:cTn id="16" dur="1" fill="hold">
                                          <p:stCondLst>
                                            <p:cond delay="0"/>
                                          </p:stCondLst>
                                        </p:cTn>
                                        <p:tgtEl>
                                          <p:spTgt spid="21507">
                                            <p:txEl>
                                              <p:pRg st="4" end="4"/>
                                            </p:txEl>
                                          </p:spTgt>
                                        </p:tgtEl>
                                        <p:attrNameLst>
                                          <p:attrName>style.visibility</p:attrName>
                                        </p:attrNameLst>
                                      </p:cBhvr>
                                      <p:to>
                                        <p:strVal val="visible"/>
                                      </p:to>
                                    </p:set>
                                    <p:animEffect transition="in" filter="fade">
                                      <p:cBhvr>
                                        <p:cTn id="17" dur="1000"/>
                                        <p:tgtEl>
                                          <p:spTgt spid="21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Рисунок 3"/>
          <p:cNvPicPr>
            <a:picLocks noChangeAspect="1"/>
          </p:cNvPicPr>
          <p:nvPr/>
        </p:nvPicPr>
        <p:blipFill>
          <a:blip r:embed="rId2"/>
          <a:srcRect/>
          <a:stretch>
            <a:fillRect/>
          </a:stretch>
        </p:blipFill>
        <p:spPr bwMode="auto">
          <a:xfrm>
            <a:off x="0" y="0"/>
            <a:ext cx="9144000" cy="7062788"/>
          </a:xfrm>
          <a:prstGeom prst="rect">
            <a:avLst/>
          </a:prstGeom>
          <a:noFill/>
          <a:ln w="9525">
            <a:noFill/>
            <a:miter lim="800000"/>
            <a:headEnd/>
            <a:tailEnd/>
          </a:ln>
        </p:spPr>
      </p:pic>
      <p:sp>
        <p:nvSpPr>
          <p:cNvPr id="25603" name="Объект 2"/>
          <p:cNvSpPr>
            <a:spLocks noGrp="1"/>
          </p:cNvSpPr>
          <p:nvPr>
            <p:ph idx="1"/>
          </p:nvPr>
        </p:nvSpPr>
        <p:spPr>
          <a:xfrm>
            <a:off x="323850" y="333375"/>
            <a:ext cx="8820150" cy="6048375"/>
          </a:xfrm>
        </p:spPr>
        <p:txBody>
          <a:bodyPr/>
          <a:lstStyle/>
          <a:p>
            <a:pPr marL="0" indent="0" eaLnBrk="1" hangingPunct="1">
              <a:buFont typeface="Arial" charset="0"/>
              <a:buNone/>
            </a:pPr>
            <a:r>
              <a:rPr lang="ru-RU" b="1" smtClean="0">
                <a:solidFill>
                  <a:schemeClr val="bg1"/>
                </a:solidFill>
                <a:latin typeface="Monotype Corsiva" pitchFamily="66" charset="0"/>
              </a:rPr>
              <a:t>Этот цвет популярен в одежде, носящие ее люди считаются открытыми, надежными и искренними.</a:t>
            </a:r>
          </a:p>
          <a:p>
            <a:pPr marL="0" indent="0" algn="ctr" eaLnBrk="1" hangingPunct="1">
              <a:buFont typeface="Arial" charset="0"/>
              <a:buNone/>
            </a:pPr>
            <a:endParaRPr lang="ru-RU" b="1" smtClean="0">
              <a:solidFill>
                <a:schemeClr val="bg1"/>
              </a:solidFill>
              <a:latin typeface="Monotype Corsiva" pitchFamily="66" charset="0"/>
            </a:endParaRPr>
          </a:p>
          <a:p>
            <a:pPr marL="0" indent="0" algn="ctr" eaLnBrk="1" hangingPunct="1">
              <a:buFont typeface="Arial" charset="0"/>
              <a:buNone/>
            </a:pPr>
            <a:endParaRPr lang="ru-RU" b="1" smtClean="0">
              <a:solidFill>
                <a:schemeClr val="bg1"/>
              </a:solidFill>
              <a:latin typeface="Monotype Corsiva" pitchFamily="66" charset="0"/>
            </a:endParaRPr>
          </a:p>
          <a:p>
            <a:pPr marL="0" indent="0" eaLnBrk="1" hangingPunct="1">
              <a:buFont typeface="Arial" charset="0"/>
              <a:buNone/>
            </a:pPr>
            <a:r>
              <a:rPr lang="ru-RU" b="1" smtClean="0">
                <a:solidFill>
                  <a:schemeClr val="bg1"/>
                </a:solidFill>
                <a:latin typeface="Monotype Corsiva" pitchFamily="66" charset="0"/>
              </a:rPr>
              <a:t> Бумажные пакеты коричневого цвета свидетельствуют об экологической чистоте упакованных продуктов.</a:t>
            </a:r>
          </a:p>
          <a:p>
            <a:pPr marL="0" indent="0" eaLnBrk="1" hangingPunct="1">
              <a:buFont typeface="Arial" charset="0"/>
              <a:buNone/>
            </a:pPr>
            <a:endParaRPr lang="ru-RU" smtClean="0">
              <a:solidFill>
                <a:schemeClr val="bg1"/>
              </a:solidFill>
              <a:latin typeface="Monotype Corsiva" pitchFamily="66" charset="0"/>
            </a:endParaRPr>
          </a:p>
          <a:p>
            <a:pPr marL="0" indent="0" eaLnBrk="1" hangingPunct="1">
              <a:buFont typeface="Arial" charset="0"/>
              <a:buNone/>
            </a:pPr>
            <a:r>
              <a:rPr lang="ru-RU" b="1" smtClean="0">
                <a:solidFill>
                  <a:schemeClr val="bg1"/>
                </a:solidFill>
                <a:latin typeface="Monotype Corsiva" pitchFamily="66" charset="0"/>
              </a:rPr>
              <a:t> </a:t>
            </a:r>
          </a:p>
        </p:txBody>
      </p:sp>
    </p:spTree>
  </p:cSld>
  <p:clrMapOvr>
    <a:masterClrMapping/>
  </p:clrMapOvr>
  <p:transition spd="slow" advClick="0" advTm="7785">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iterate type="wd">
                                    <p:tmPct val="10000"/>
                                  </p:iterate>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1000"/>
                                        <p:tgtEl>
                                          <p:spTgt spid="25603">
                                            <p:txEl>
                                              <p:pRg st="0" end="0"/>
                                            </p:txEl>
                                          </p:spTgt>
                                        </p:tgtEl>
                                      </p:cBhvr>
                                    </p:animEffect>
                                  </p:childTnLst>
                                </p:cTn>
                              </p:par>
                            </p:childTnLst>
                          </p:cTn>
                        </p:par>
                        <p:par>
                          <p:cTn id="8" fill="hold" nodeType="afterGroup">
                            <p:stCondLst>
                              <p:cond delay="2500"/>
                            </p:stCondLst>
                            <p:childTnLst>
                              <p:par>
                                <p:cTn id="9" presetID="10" presetClass="entr" presetSubtype="0" fill="hold" nodeType="afterEffect">
                                  <p:stCondLst>
                                    <p:cond delay="500"/>
                                  </p:stCondLst>
                                  <p:iterate type="wd">
                                    <p:tmPct val="10000"/>
                                  </p:iterate>
                                  <p:childTnLst>
                                    <p:set>
                                      <p:cBhvr>
                                        <p:cTn id="10" dur="1" fill="hold">
                                          <p:stCondLst>
                                            <p:cond delay="0"/>
                                          </p:stCondLst>
                                        </p:cTn>
                                        <p:tgtEl>
                                          <p:spTgt spid="25603">
                                            <p:txEl>
                                              <p:pRg st="3" end="3"/>
                                            </p:txEl>
                                          </p:spTgt>
                                        </p:tgtEl>
                                        <p:attrNameLst>
                                          <p:attrName>style.visibility</p:attrName>
                                        </p:attrNameLst>
                                      </p:cBhvr>
                                      <p:to>
                                        <p:strVal val="visible"/>
                                      </p:to>
                                    </p:set>
                                    <p:animEffect transition="in" filter="fade">
                                      <p:cBhvr>
                                        <p:cTn id="11" dur="1000"/>
                                        <p:tgtEl>
                                          <p:spTgt spid="256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Рисунок 1"/>
          <p:cNvPicPr>
            <a:picLocks noChangeAspect="1"/>
          </p:cNvPicPr>
          <p:nvPr/>
        </p:nvPicPr>
        <p:blipFill>
          <a:blip r:embed="rId3"/>
          <a:srcRect/>
          <a:stretch>
            <a:fillRect/>
          </a:stretch>
        </p:blipFill>
        <p:spPr bwMode="auto">
          <a:xfrm>
            <a:off x="-107950" y="-315913"/>
            <a:ext cx="9251950" cy="7345363"/>
          </a:xfrm>
          <a:prstGeom prst="rect">
            <a:avLst/>
          </a:prstGeom>
          <a:noFill/>
          <a:ln w="9525">
            <a:noFill/>
            <a:miter lim="800000"/>
            <a:headEnd/>
            <a:tailEnd/>
          </a:ln>
        </p:spPr>
      </p:pic>
      <p:sp>
        <p:nvSpPr>
          <p:cNvPr id="26627" name="Содержимое 2"/>
          <p:cNvSpPr>
            <a:spLocks noGrp="1"/>
          </p:cNvSpPr>
          <p:nvPr>
            <p:ph idx="1"/>
          </p:nvPr>
        </p:nvSpPr>
        <p:spPr>
          <a:xfrm>
            <a:off x="403225" y="-100013"/>
            <a:ext cx="8229600" cy="3806826"/>
          </a:xfrm>
        </p:spPr>
        <p:txBody>
          <a:bodyPr/>
          <a:lstStyle/>
          <a:p>
            <a:pPr marL="0" indent="0" algn="ctr" eaLnBrk="1" hangingPunct="1">
              <a:buFont typeface="Arial" charset="0"/>
              <a:buNone/>
            </a:pPr>
            <a:r>
              <a:rPr lang="ru-RU" b="1" smtClean="0">
                <a:solidFill>
                  <a:schemeClr val="bg1"/>
                </a:solidFill>
                <a:latin typeface="Monotype Corsiva" pitchFamily="66" charset="0"/>
              </a:rPr>
              <a:t>  Серый </a:t>
            </a:r>
          </a:p>
          <a:p>
            <a:pPr marL="0" indent="0" algn="ctr" eaLnBrk="1" hangingPunct="1">
              <a:buFont typeface="Arial" charset="0"/>
              <a:buNone/>
            </a:pPr>
            <a:r>
              <a:rPr lang="ru-RU" b="1" smtClean="0">
                <a:solidFill>
                  <a:schemeClr val="bg1"/>
                </a:solidFill>
                <a:latin typeface="Monotype Corsiva" pitchFamily="66" charset="0"/>
              </a:rPr>
              <a:t>Соотносится с беспристрастностью, формализмом, высокомерием и консерватизмом.</a:t>
            </a:r>
          </a:p>
          <a:p>
            <a:pPr marL="0" indent="0" algn="ctr" eaLnBrk="1" hangingPunct="1">
              <a:buFont typeface="Arial" charset="0"/>
              <a:buNone/>
            </a:pPr>
            <a:endParaRPr lang="ru-RU" b="1" smtClean="0">
              <a:solidFill>
                <a:schemeClr val="bg1"/>
              </a:solidFill>
              <a:latin typeface="Monotype Corsiva" pitchFamily="66" charset="0"/>
            </a:endParaRPr>
          </a:p>
          <a:p>
            <a:pPr marL="0" indent="0" algn="ctr" eaLnBrk="1" hangingPunct="1">
              <a:buFont typeface="Arial" charset="0"/>
              <a:buNone/>
            </a:pPr>
            <a:r>
              <a:rPr lang="ru-RU" b="1" smtClean="0">
                <a:solidFill>
                  <a:schemeClr val="bg1"/>
                </a:solidFill>
                <a:latin typeface="Monotype Corsiva" pitchFamily="66" charset="0"/>
              </a:rPr>
              <a:t>  В отличие от коричневого, серому цвету не хватает тепла, что делает его отстраненным, торжественным, а порой и унылым.</a:t>
            </a:r>
          </a:p>
          <a:p>
            <a:pPr marL="0" indent="0" algn="ctr" eaLnBrk="1" hangingPunct="1">
              <a:buFont typeface="Arial" charset="0"/>
              <a:buNone/>
            </a:pPr>
            <a:endParaRPr lang="ru-RU" b="1" smtClean="0">
              <a:solidFill>
                <a:schemeClr val="bg1"/>
              </a:solidFill>
              <a:latin typeface="Monotype Corsiva" pitchFamily="66" charset="0"/>
            </a:endParaRPr>
          </a:p>
          <a:p>
            <a:pPr marL="0" indent="0" algn="ctr" eaLnBrk="1" hangingPunct="1">
              <a:buFont typeface="Arial" charset="0"/>
              <a:buNone/>
            </a:pPr>
            <a:r>
              <a:rPr lang="ru-RU" b="1" smtClean="0">
                <a:solidFill>
                  <a:schemeClr val="bg1"/>
                </a:solidFill>
                <a:latin typeface="Monotype Corsiva" pitchFamily="66" charset="0"/>
              </a:rPr>
              <a:t> Серый цвет ассоциируется с мудростью и зрелостью.</a:t>
            </a:r>
          </a:p>
          <a:p>
            <a:pPr marL="0" indent="0" algn="ctr" eaLnBrk="1" hangingPunct="1">
              <a:buFont typeface="Arial" charset="0"/>
              <a:buNone/>
            </a:pPr>
            <a:r>
              <a:rPr lang="ru-RU" b="1" smtClean="0">
                <a:solidFill>
                  <a:schemeClr val="bg1"/>
                </a:solidFill>
                <a:latin typeface="Monotype Corsiva" pitchFamily="66" charset="0"/>
              </a:rPr>
              <a:t>Серый металлик связан с представлениями о прогрессе, скорости и профессионализме.</a:t>
            </a:r>
          </a:p>
          <a:p>
            <a:pPr marL="0" indent="0" algn="ctr" eaLnBrk="1" hangingPunct="1">
              <a:buFont typeface="Arial" charset="0"/>
              <a:buNone/>
            </a:pPr>
            <a:endParaRPr lang="ru-RU" smtClean="0">
              <a:solidFill>
                <a:schemeClr val="bg1"/>
              </a:solidFill>
              <a:latin typeface="Monotype Corsiva" pitchFamily="66" charset="0"/>
            </a:endParaRPr>
          </a:p>
          <a:p>
            <a:pPr marL="0" indent="0" algn="ctr" eaLnBrk="1" hangingPunct="1">
              <a:buFont typeface="Arial" charset="0"/>
              <a:buNone/>
            </a:pPr>
            <a:endParaRPr lang="ru-RU" b="1" smtClean="0">
              <a:solidFill>
                <a:schemeClr val="bg1"/>
              </a:solidFill>
              <a:latin typeface="Monotype Corsiva" pitchFamily="66" charset="0"/>
            </a:endParaRPr>
          </a:p>
          <a:p>
            <a:pPr marL="0" indent="0" algn="ctr" eaLnBrk="1" hangingPunct="1">
              <a:buFont typeface="Arial" charset="0"/>
              <a:buNone/>
            </a:pPr>
            <a:r>
              <a:rPr lang="ru-RU" b="1" smtClean="0">
                <a:solidFill>
                  <a:srgbClr val="FFFF00"/>
                </a:solidFill>
                <a:latin typeface="Monotype Corsiva" pitchFamily="66" charset="0"/>
              </a:rPr>
              <a:t>  </a:t>
            </a:r>
          </a:p>
        </p:txBody>
      </p:sp>
    </p:spTree>
    <p:custDataLst>
      <p:tags r:id="rId1"/>
    </p:custDataLst>
  </p:cSld>
  <p:clrMapOvr>
    <a:masterClrMapping/>
  </p:clrMapOvr>
  <p:transition spd="slow" advClick="0" advTm="15408">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p:cTn id="7" dur="2000" fill="hold"/>
                                        <p:tgtEl>
                                          <p:spTgt spid="26627">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26627">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26627">
                                            <p:txEl>
                                              <p:pRg st="0" end="0"/>
                                            </p:txEl>
                                          </p:spTgt>
                                        </p:tgtEl>
                                      </p:cBhvr>
                                    </p:animEffect>
                                  </p:childTnLst>
                                </p:cTn>
                              </p:par>
                            </p:childTnLst>
                          </p:cTn>
                        </p:par>
                        <p:par>
                          <p:cTn id="10" fill="hold" nodeType="withGroup">
                            <p:stCondLst>
                              <p:cond delay="2000"/>
                            </p:stCondLst>
                            <p:childTnLst>
                              <p:par>
                                <p:cTn id="11" presetID="10" presetClass="entr" presetSubtype="0" fill="hold" nodeType="afterEffect">
                                  <p:stCondLst>
                                    <p:cond delay="0"/>
                                  </p:stCondLst>
                                  <p:iterate type="wd">
                                    <p:tmPct val="10000"/>
                                  </p:iterate>
                                  <p:childTnLst>
                                    <p:set>
                                      <p:cBhvr>
                                        <p:cTn id="12" dur="1" fill="hold">
                                          <p:stCondLst>
                                            <p:cond delay="0"/>
                                          </p:stCondLst>
                                        </p:cTn>
                                        <p:tgtEl>
                                          <p:spTgt spid="26627">
                                            <p:txEl>
                                              <p:pRg st="1" end="1"/>
                                            </p:txEl>
                                          </p:spTgt>
                                        </p:tgtEl>
                                        <p:attrNameLst>
                                          <p:attrName>style.visibility</p:attrName>
                                        </p:attrNameLst>
                                      </p:cBhvr>
                                      <p:to>
                                        <p:strVal val="visible"/>
                                      </p:to>
                                    </p:set>
                                    <p:animEffect transition="in" filter="fade">
                                      <p:cBhvr>
                                        <p:cTn id="13" dur="1000"/>
                                        <p:tgtEl>
                                          <p:spTgt spid="26627">
                                            <p:txEl>
                                              <p:pRg st="1" end="1"/>
                                            </p:txEl>
                                          </p:spTgt>
                                        </p:tgtEl>
                                      </p:cBhvr>
                                    </p:animEffect>
                                  </p:childTnLst>
                                </p:cTn>
                              </p:par>
                            </p:childTnLst>
                          </p:cTn>
                        </p:par>
                        <p:par>
                          <p:cTn id="14" fill="hold" nodeType="afterGroup">
                            <p:stCondLst>
                              <p:cond delay="3900"/>
                            </p:stCondLst>
                            <p:childTnLst>
                              <p:par>
                                <p:cTn id="15" presetID="10" presetClass="entr" presetSubtype="0" fill="hold" nodeType="afterEffect">
                                  <p:stCondLst>
                                    <p:cond delay="1000"/>
                                  </p:stCondLst>
                                  <p:iterate type="wd">
                                    <p:tmPct val="10000"/>
                                  </p:iterate>
                                  <p:childTnLst>
                                    <p:set>
                                      <p:cBhvr>
                                        <p:cTn id="16" dur="1" fill="hold">
                                          <p:stCondLst>
                                            <p:cond delay="0"/>
                                          </p:stCondLst>
                                        </p:cTn>
                                        <p:tgtEl>
                                          <p:spTgt spid="26627">
                                            <p:txEl>
                                              <p:pRg st="3" end="3"/>
                                            </p:txEl>
                                          </p:spTgt>
                                        </p:tgtEl>
                                        <p:attrNameLst>
                                          <p:attrName>style.visibility</p:attrName>
                                        </p:attrNameLst>
                                      </p:cBhvr>
                                      <p:to>
                                        <p:strVal val="visible"/>
                                      </p:to>
                                    </p:set>
                                    <p:animEffect transition="in" filter="fade">
                                      <p:cBhvr>
                                        <p:cTn id="17" dur="1000"/>
                                        <p:tgtEl>
                                          <p:spTgt spid="26627">
                                            <p:txEl>
                                              <p:pRg st="3" end="3"/>
                                            </p:txEl>
                                          </p:spTgt>
                                        </p:tgtEl>
                                      </p:cBhvr>
                                    </p:animEffect>
                                  </p:childTnLst>
                                </p:cTn>
                              </p:par>
                            </p:childTnLst>
                          </p:cTn>
                        </p:par>
                        <p:par>
                          <p:cTn id="18" fill="hold" nodeType="afterGroup">
                            <p:stCondLst>
                              <p:cond delay="8200"/>
                            </p:stCondLst>
                            <p:childTnLst>
                              <p:par>
                                <p:cTn id="19" presetID="10" presetClass="entr" presetSubtype="0" fill="hold" nodeType="afterEffect">
                                  <p:stCondLst>
                                    <p:cond delay="1000"/>
                                  </p:stCondLst>
                                  <p:iterate type="wd">
                                    <p:tmPct val="10000"/>
                                  </p:iterate>
                                  <p:childTnLst>
                                    <p:set>
                                      <p:cBhvr>
                                        <p:cTn id="20" dur="1" fill="hold">
                                          <p:stCondLst>
                                            <p:cond delay="0"/>
                                          </p:stCondLst>
                                        </p:cTn>
                                        <p:tgtEl>
                                          <p:spTgt spid="26627">
                                            <p:txEl>
                                              <p:pRg st="5" end="5"/>
                                            </p:txEl>
                                          </p:spTgt>
                                        </p:tgtEl>
                                        <p:attrNameLst>
                                          <p:attrName>style.visibility</p:attrName>
                                        </p:attrNameLst>
                                      </p:cBhvr>
                                      <p:to>
                                        <p:strVal val="visible"/>
                                      </p:to>
                                    </p:set>
                                    <p:animEffect transition="in" filter="fade">
                                      <p:cBhvr>
                                        <p:cTn id="21" dur="1000"/>
                                        <p:tgtEl>
                                          <p:spTgt spid="26627">
                                            <p:txEl>
                                              <p:pRg st="5" end="5"/>
                                            </p:txEl>
                                          </p:spTgt>
                                        </p:tgtEl>
                                      </p:cBhvr>
                                    </p:animEffect>
                                  </p:childTnLst>
                                </p:cTn>
                              </p:par>
                            </p:childTnLst>
                          </p:cTn>
                        </p:par>
                        <p:par>
                          <p:cTn id="22" fill="hold" nodeType="afterGroup">
                            <p:stCondLst>
                              <p:cond delay="11000"/>
                            </p:stCondLst>
                            <p:childTnLst>
                              <p:par>
                                <p:cTn id="23" presetID="10" presetClass="entr" presetSubtype="0" fill="hold" nodeType="afterEffect">
                                  <p:stCondLst>
                                    <p:cond delay="500"/>
                                  </p:stCondLst>
                                  <p:iterate type="wd">
                                    <p:tmPct val="10000"/>
                                  </p:iterate>
                                  <p:childTnLst>
                                    <p:set>
                                      <p:cBhvr>
                                        <p:cTn id="24" dur="1" fill="hold">
                                          <p:stCondLst>
                                            <p:cond delay="0"/>
                                          </p:stCondLst>
                                        </p:cTn>
                                        <p:tgtEl>
                                          <p:spTgt spid="26627">
                                            <p:txEl>
                                              <p:pRg st="6" end="6"/>
                                            </p:txEl>
                                          </p:spTgt>
                                        </p:tgtEl>
                                        <p:attrNameLst>
                                          <p:attrName>style.visibility</p:attrName>
                                        </p:attrNameLst>
                                      </p:cBhvr>
                                      <p:to>
                                        <p:strVal val="visible"/>
                                      </p:to>
                                    </p:set>
                                    <p:animEffect transition="in" filter="fade">
                                      <p:cBhvr>
                                        <p:cTn id="25" dur="1000"/>
                                        <p:tgtEl>
                                          <p:spTgt spid="266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Объект 1"/>
          <p:cNvPicPr>
            <a:picLocks noGrp="1" noChangeAspect="1"/>
          </p:cNvPicPr>
          <p:nvPr>
            <p:ph idx="1"/>
          </p:nvPr>
        </p:nvPicPr>
        <p:blipFill>
          <a:blip r:embed="rId2"/>
          <a:srcRect/>
          <a:stretch>
            <a:fillRect/>
          </a:stretch>
        </p:blipFill>
        <p:spPr>
          <a:xfrm>
            <a:off x="-252413" y="-633413"/>
            <a:ext cx="9531351" cy="7951788"/>
          </a:xfrm>
        </p:spPr>
      </p:pic>
      <p:sp>
        <p:nvSpPr>
          <p:cNvPr id="27651" name="Прямоугольник 2"/>
          <p:cNvSpPr>
            <a:spLocks noChangeArrowheads="1"/>
          </p:cNvSpPr>
          <p:nvPr/>
        </p:nvSpPr>
        <p:spPr bwMode="auto">
          <a:xfrm>
            <a:off x="60325" y="492125"/>
            <a:ext cx="9036050" cy="5632450"/>
          </a:xfrm>
          <a:prstGeom prst="rect">
            <a:avLst/>
          </a:prstGeom>
          <a:noFill/>
          <a:ln w="9525">
            <a:noFill/>
            <a:miter lim="800000"/>
            <a:headEnd/>
            <a:tailEnd/>
          </a:ln>
        </p:spPr>
        <p:txBody>
          <a:bodyPr>
            <a:spAutoFit/>
          </a:bodyPr>
          <a:lstStyle/>
          <a:p>
            <a:pPr algn="ctr"/>
            <a:r>
              <a:rPr lang="ru-RU" sz="3600">
                <a:solidFill>
                  <a:schemeClr val="bg1"/>
                </a:solidFill>
                <a:latin typeface="Monotype Corsiva" pitchFamily="66" charset="0"/>
              </a:rPr>
              <a:t>В домашней обстановке серый цвет выглядит прохладным и успокаивающим, но не располагает к дружеской беседе и возникновению аппетита.</a:t>
            </a:r>
          </a:p>
          <a:p>
            <a:pPr algn="ctr"/>
            <a:endParaRPr lang="ru-RU" sz="3600">
              <a:solidFill>
                <a:schemeClr val="bg1"/>
              </a:solidFill>
              <a:latin typeface="Monotype Corsiva" pitchFamily="66" charset="0"/>
            </a:endParaRPr>
          </a:p>
          <a:p>
            <a:pPr algn="ctr"/>
            <a:endParaRPr lang="ru-RU" sz="3600">
              <a:solidFill>
                <a:schemeClr val="bg1"/>
              </a:solidFill>
              <a:latin typeface="Monotype Corsiva" pitchFamily="66" charset="0"/>
            </a:endParaRPr>
          </a:p>
          <a:p>
            <a:pPr algn="ctr"/>
            <a:r>
              <a:rPr lang="ru-RU" sz="3600">
                <a:solidFill>
                  <a:schemeClr val="bg1"/>
                </a:solidFill>
                <a:latin typeface="Monotype Corsiva" pitchFamily="66" charset="0"/>
              </a:rPr>
              <a:t>Люди, предпочитающие серый цвет, не верят, что эмоции могут что-то решить, не верят в искренность эмоциональных переживаний; считают, что эмоции можно проявлять только в определенных обстоятельствах.</a:t>
            </a:r>
            <a:endParaRPr lang="ru-RU" sz="3600"/>
          </a:p>
        </p:txBody>
      </p:sp>
    </p:spTree>
  </p:cSld>
  <p:clrMapOvr>
    <a:masterClrMapping/>
  </p:clrMapOvr>
  <p:transition spd="slow" advClick="0" advTm="11606">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iterate type="wd">
                                    <p:tmPct val="10000"/>
                                  </p:iterate>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1000"/>
                                        <p:tgtEl>
                                          <p:spTgt spid="27651">
                                            <p:txEl>
                                              <p:pRg st="0" end="0"/>
                                            </p:txEl>
                                          </p:spTgt>
                                        </p:tgtEl>
                                      </p:cBhvr>
                                    </p:animEffect>
                                  </p:childTnLst>
                                </p:cTn>
                              </p:par>
                            </p:childTnLst>
                          </p:cTn>
                        </p:par>
                        <p:par>
                          <p:cTn id="8" fill="hold" nodeType="afterGroup">
                            <p:stCondLst>
                              <p:cond delay="2900"/>
                            </p:stCondLst>
                            <p:childTnLst>
                              <p:par>
                                <p:cTn id="9" presetID="10" presetClass="entr" presetSubtype="0" fill="hold" nodeType="afterEffect">
                                  <p:stCondLst>
                                    <p:cond delay="1000"/>
                                  </p:stCondLst>
                                  <p:iterate type="wd">
                                    <p:tmPct val="10000"/>
                                  </p:iterate>
                                  <p:childTnLst>
                                    <p:set>
                                      <p:cBhvr>
                                        <p:cTn id="10" dur="1" fill="hold">
                                          <p:stCondLst>
                                            <p:cond delay="0"/>
                                          </p:stCondLst>
                                        </p:cTn>
                                        <p:tgtEl>
                                          <p:spTgt spid="27651">
                                            <p:txEl>
                                              <p:pRg st="3" end="3"/>
                                            </p:txEl>
                                          </p:spTgt>
                                        </p:tgtEl>
                                        <p:attrNameLst>
                                          <p:attrName>style.visibility</p:attrName>
                                        </p:attrNameLst>
                                      </p:cBhvr>
                                      <p:to>
                                        <p:strVal val="visible"/>
                                      </p:to>
                                    </p:set>
                                    <p:animEffect transition="in" filter="fade">
                                      <p:cBhvr>
                                        <p:cTn id="11" dur="1000"/>
                                        <p:tgtEl>
                                          <p:spTgt spid="276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Рисунок 1"/>
          <p:cNvPicPr>
            <a:picLocks noChangeAspect="1"/>
          </p:cNvPicPr>
          <p:nvPr/>
        </p:nvPicPr>
        <p:blipFill>
          <a:blip r:embed="rId2"/>
          <a:srcRect/>
          <a:stretch>
            <a:fillRect/>
          </a:stretch>
        </p:blipFill>
        <p:spPr bwMode="auto">
          <a:xfrm>
            <a:off x="-252413" y="-312738"/>
            <a:ext cx="9667876" cy="7258051"/>
          </a:xfrm>
          <a:prstGeom prst="rect">
            <a:avLst/>
          </a:prstGeom>
          <a:noFill/>
          <a:ln w="9525">
            <a:noFill/>
            <a:miter lim="800000"/>
            <a:headEnd/>
            <a:tailEnd/>
          </a:ln>
        </p:spPr>
      </p:pic>
      <p:sp>
        <p:nvSpPr>
          <p:cNvPr id="28675" name="Содержимое 2"/>
          <p:cNvSpPr>
            <a:spLocks noGrp="1"/>
          </p:cNvSpPr>
          <p:nvPr>
            <p:ph idx="1"/>
          </p:nvPr>
        </p:nvSpPr>
        <p:spPr>
          <a:xfrm>
            <a:off x="395288" y="188913"/>
            <a:ext cx="8229600" cy="4525962"/>
          </a:xfrm>
        </p:spPr>
        <p:txBody>
          <a:bodyPr/>
          <a:lstStyle/>
          <a:p>
            <a:pPr marL="0" indent="0" algn="ctr">
              <a:buFont typeface="Arial" charset="0"/>
              <a:buNone/>
            </a:pPr>
            <a:r>
              <a:rPr lang="ru-RU" b="1" smtClean="0">
                <a:latin typeface="Monotype Corsiva" pitchFamily="66" charset="0"/>
              </a:rPr>
              <a:t> белый</a:t>
            </a:r>
          </a:p>
          <a:p>
            <a:pPr marL="0" indent="0" algn="ctr">
              <a:buFont typeface="Arial" charset="0"/>
              <a:buNone/>
            </a:pPr>
            <a:endParaRPr lang="ru-RU" b="1" smtClean="0">
              <a:latin typeface="Monotype Corsiva" pitchFamily="66" charset="0"/>
            </a:endParaRPr>
          </a:p>
          <a:p>
            <a:pPr marL="0" indent="0" algn="ctr">
              <a:buFont typeface="Arial" charset="0"/>
              <a:buNone/>
            </a:pPr>
            <a:r>
              <a:rPr lang="ru-RU" b="1" smtClean="0">
                <a:latin typeface="Monotype Corsiva" pitchFamily="66" charset="0"/>
              </a:rPr>
              <a:t> Белый цвет символизирует чистоту, невинность, добро и истину , начало. Белый халат (в больнице) считается символом спасения . Белый парик судьи – символ справедливости.</a:t>
            </a:r>
          </a:p>
          <a:p>
            <a:pPr marL="0" indent="0" algn="ctr">
              <a:buFont typeface="Arial" charset="0"/>
              <a:buNone/>
            </a:pPr>
            <a:endParaRPr lang="ru-RU" b="1" smtClean="0">
              <a:latin typeface="Monotype Corsiva" pitchFamily="66" charset="0"/>
            </a:endParaRPr>
          </a:p>
          <a:p>
            <a:pPr marL="0" indent="0" algn="ctr">
              <a:buFont typeface="Arial" charset="0"/>
              <a:buNone/>
            </a:pPr>
            <a:r>
              <a:rPr lang="ru-RU" b="1" smtClean="0">
                <a:latin typeface="Monotype Corsiva" pitchFamily="66" charset="0"/>
              </a:rPr>
              <a:t> Хотя белый относится к нейтральным цветам, он считается холодным, так как ассоциируется со снегами и льдами.</a:t>
            </a:r>
          </a:p>
          <a:p>
            <a:pPr marL="0" indent="0" algn="ctr">
              <a:buFont typeface="Arial" charset="0"/>
              <a:buNone/>
            </a:pPr>
            <a:endParaRPr lang="ru-RU" b="1" smtClean="0">
              <a:latin typeface="Monotype Corsiva" pitchFamily="66" charset="0"/>
            </a:endParaRPr>
          </a:p>
          <a:p>
            <a:pPr marL="0" indent="0" eaLnBrk="1" hangingPunct="1">
              <a:buFont typeface="Arial" charset="0"/>
              <a:buNone/>
            </a:pPr>
            <a:endParaRPr lang="ru-RU" smtClean="0"/>
          </a:p>
        </p:txBody>
      </p:sp>
    </p:spTree>
  </p:cSld>
  <p:clrMapOvr>
    <a:masterClrMapping/>
  </p:clrMapOvr>
  <p:transition spd="slow" advClick="0" advTm="12256">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p:cTn id="7" dur="2000" fill="hold"/>
                                        <p:tgtEl>
                                          <p:spTgt spid="28675">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28675">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28675">
                                            <p:txEl>
                                              <p:pRg st="0" end="0"/>
                                            </p:txEl>
                                          </p:spTgt>
                                        </p:tgtEl>
                                      </p:cBhvr>
                                    </p:animEffect>
                                  </p:childTnLst>
                                </p:cTn>
                              </p:par>
                            </p:childTnLst>
                          </p:cTn>
                        </p:par>
                        <p:par>
                          <p:cTn id="10" fill="hold" nodeType="afterGroup">
                            <p:stCondLst>
                              <p:cond delay="2000"/>
                            </p:stCondLst>
                            <p:childTnLst>
                              <p:par>
                                <p:cTn id="11" presetID="10" presetClass="entr" presetSubtype="0" fill="hold" nodeType="afterEffect">
                                  <p:stCondLst>
                                    <p:cond delay="0"/>
                                  </p:stCondLst>
                                  <p:iterate type="wd">
                                    <p:tmPct val="10000"/>
                                  </p:iterate>
                                  <p:childTnLst>
                                    <p:set>
                                      <p:cBhvr>
                                        <p:cTn id="12" dur="1" fill="hold">
                                          <p:stCondLst>
                                            <p:cond delay="0"/>
                                          </p:stCondLst>
                                        </p:cTn>
                                        <p:tgtEl>
                                          <p:spTgt spid="28675">
                                            <p:txEl>
                                              <p:pRg st="2" end="2"/>
                                            </p:txEl>
                                          </p:spTgt>
                                        </p:tgtEl>
                                        <p:attrNameLst>
                                          <p:attrName>style.visibility</p:attrName>
                                        </p:attrNameLst>
                                      </p:cBhvr>
                                      <p:to>
                                        <p:strVal val="visible"/>
                                      </p:to>
                                    </p:set>
                                    <p:animEffect transition="in" filter="fade">
                                      <p:cBhvr>
                                        <p:cTn id="13" dur="1000"/>
                                        <p:tgtEl>
                                          <p:spTgt spid="28675">
                                            <p:txEl>
                                              <p:pRg st="2" end="2"/>
                                            </p:txEl>
                                          </p:spTgt>
                                        </p:tgtEl>
                                      </p:cBhvr>
                                    </p:animEffect>
                                  </p:childTnLst>
                                </p:cTn>
                              </p:par>
                            </p:childTnLst>
                          </p:cTn>
                        </p:par>
                        <p:par>
                          <p:cTn id="14" fill="hold" nodeType="afterGroup">
                            <p:stCondLst>
                              <p:cond delay="5900"/>
                            </p:stCondLst>
                            <p:childTnLst>
                              <p:par>
                                <p:cTn id="15" presetID="10" presetClass="entr" presetSubtype="0" fill="hold" nodeType="afterEffect">
                                  <p:stCondLst>
                                    <p:cond delay="1000"/>
                                  </p:stCondLst>
                                  <p:iterate type="wd">
                                    <p:tmPct val="10000"/>
                                  </p:iterate>
                                  <p:childTnLst>
                                    <p:set>
                                      <p:cBhvr>
                                        <p:cTn id="16" dur="1" fill="hold">
                                          <p:stCondLst>
                                            <p:cond delay="0"/>
                                          </p:stCondLst>
                                        </p:cTn>
                                        <p:tgtEl>
                                          <p:spTgt spid="28675">
                                            <p:txEl>
                                              <p:pRg st="4" end="4"/>
                                            </p:txEl>
                                          </p:spTgt>
                                        </p:tgtEl>
                                        <p:attrNameLst>
                                          <p:attrName>style.visibility</p:attrName>
                                        </p:attrNameLst>
                                      </p:cBhvr>
                                      <p:to>
                                        <p:strVal val="visible"/>
                                      </p:to>
                                    </p:set>
                                    <p:animEffect transition="in" filter="fade">
                                      <p:cBhvr>
                                        <p:cTn id="17" dur="1000"/>
                                        <p:tgtEl>
                                          <p:spTgt spid="286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Рисунок 6"/>
          <p:cNvPicPr>
            <a:picLocks noChangeAspect="1"/>
          </p:cNvPicPr>
          <p:nvPr/>
        </p:nvPicPr>
        <p:blipFill>
          <a:blip r:embed="rId2"/>
          <a:srcRect/>
          <a:stretch>
            <a:fillRect/>
          </a:stretch>
        </p:blipFill>
        <p:spPr bwMode="auto">
          <a:xfrm>
            <a:off x="-379413" y="-374650"/>
            <a:ext cx="10044113" cy="7540625"/>
          </a:xfrm>
          <a:prstGeom prst="rect">
            <a:avLst/>
          </a:prstGeom>
          <a:noFill/>
          <a:ln w="9525">
            <a:noFill/>
            <a:miter lim="800000"/>
            <a:headEnd/>
            <a:tailEnd/>
          </a:ln>
        </p:spPr>
      </p:pic>
      <p:sp>
        <p:nvSpPr>
          <p:cNvPr id="29699" name="Прямоугольник 4"/>
          <p:cNvSpPr>
            <a:spLocks noChangeArrowheads="1"/>
          </p:cNvSpPr>
          <p:nvPr/>
        </p:nvSpPr>
        <p:spPr bwMode="auto">
          <a:xfrm>
            <a:off x="107950" y="-4763"/>
            <a:ext cx="9144000" cy="7170738"/>
          </a:xfrm>
          <a:prstGeom prst="rect">
            <a:avLst/>
          </a:prstGeom>
          <a:noFill/>
          <a:ln w="9525">
            <a:noFill/>
            <a:miter lim="800000"/>
            <a:headEnd/>
            <a:tailEnd/>
          </a:ln>
        </p:spPr>
        <p:txBody>
          <a:bodyPr>
            <a:spAutoFit/>
          </a:bodyPr>
          <a:lstStyle/>
          <a:p>
            <a:pPr algn="ctr"/>
            <a:endParaRPr lang="ru-RU" sz="3600" b="1">
              <a:latin typeface="Monotype Corsiva" pitchFamily="66" charset="0"/>
            </a:endParaRPr>
          </a:p>
          <a:p>
            <a:pPr algn="ctr"/>
            <a:r>
              <a:rPr lang="ru-RU" sz="3600" b="1">
                <a:latin typeface="Monotype Corsiva" pitchFamily="66" charset="0"/>
              </a:rPr>
              <a:t> Белый часто используют для выражения стерильности и безопасности.</a:t>
            </a:r>
          </a:p>
          <a:p>
            <a:pPr algn="ctr"/>
            <a:endParaRPr lang="ru-RU" sz="3600" b="1">
              <a:latin typeface="Monotype Corsiva" pitchFamily="66" charset="0"/>
            </a:endParaRPr>
          </a:p>
          <a:p>
            <a:pPr algn="ctr"/>
            <a:endParaRPr lang="ru-RU" sz="3600" b="1">
              <a:latin typeface="Monotype Corsiva" pitchFamily="66" charset="0"/>
            </a:endParaRPr>
          </a:p>
          <a:p>
            <a:pPr algn="ctr"/>
            <a:r>
              <a:rPr lang="ru-RU" sz="3600" b="1">
                <a:latin typeface="Monotype Corsiva" pitchFamily="66" charset="0"/>
              </a:rPr>
              <a:t> В международном праве флаг белого цвета считается призывом к перемирию.</a:t>
            </a:r>
          </a:p>
          <a:p>
            <a:pPr algn="ctr"/>
            <a:endParaRPr lang="ru-RU" sz="3600" b="1">
              <a:latin typeface="Monotype Corsiva" pitchFamily="66" charset="0"/>
            </a:endParaRPr>
          </a:p>
          <a:p>
            <a:pPr algn="ctr"/>
            <a:endParaRPr lang="ru-RU" sz="3600" b="1">
              <a:latin typeface="Monotype Corsiva" pitchFamily="66" charset="0"/>
            </a:endParaRPr>
          </a:p>
          <a:p>
            <a:pPr algn="ctr"/>
            <a:r>
              <a:rPr lang="ru-RU" sz="3600" b="1">
                <a:latin typeface="Monotype Corsiva" pitchFamily="66" charset="0"/>
              </a:rPr>
              <a:t>Это положительный цвет, содержащий в себе все цвета спектра.</a:t>
            </a:r>
          </a:p>
          <a:p>
            <a:pPr algn="ctr"/>
            <a:endParaRPr lang="ru-RU" sz="3200" b="1">
              <a:latin typeface="Monotype Corsiva" pitchFamily="66" charset="0"/>
            </a:endParaRPr>
          </a:p>
          <a:p>
            <a:pPr algn="ctr"/>
            <a:endParaRPr lang="ru-RU" sz="3200"/>
          </a:p>
        </p:txBody>
      </p:sp>
    </p:spTree>
  </p:cSld>
  <p:clrMapOvr>
    <a:masterClrMapping/>
  </p:clrMapOvr>
  <p:transition spd="slow" advClick="0" advTm="12061">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iterate type="wd">
                                    <p:tmPct val="10000"/>
                                  </p:iterate>
                                  <p:childTnLst>
                                    <p:set>
                                      <p:cBhvr>
                                        <p:cTn id="6" dur="1" fill="hold">
                                          <p:stCondLst>
                                            <p:cond delay="0"/>
                                          </p:stCondLst>
                                        </p:cTn>
                                        <p:tgtEl>
                                          <p:spTgt spid="29699">
                                            <p:txEl>
                                              <p:pRg st="1" end="1"/>
                                            </p:txEl>
                                          </p:spTgt>
                                        </p:tgtEl>
                                        <p:attrNameLst>
                                          <p:attrName>style.visibility</p:attrName>
                                        </p:attrNameLst>
                                      </p:cBhvr>
                                      <p:to>
                                        <p:strVal val="visible"/>
                                      </p:to>
                                    </p:set>
                                    <p:animEffect transition="in" filter="fade">
                                      <p:cBhvr>
                                        <p:cTn id="7" dur="1000"/>
                                        <p:tgtEl>
                                          <p:spTgt spid="29699">
                                            <p:txEl>
                                              <p:pRg st="1" end="1"/>
                                            </p:txEl>
                                          </p:spTgt>
                                        </p:tgtEl>
                                      </p:cBhvr>
                                    </p:animEffect>
                                  </p:childTnLst>
                                </p:cTn>
                              </p:par>
                            </p:childTnLst>
                          </p:cTn>
                        </p:par>
                        <p:par>
                          <p:cTn id="8" fill="hold" nodeType="afterGroup">
                            <p:stCondLst>
                              <p:cond delay="1900"/>
                            </p:stCondLst>
                            <p:childTnLst>
                              <p:par>
                                <p:cTn id="9" presetID="10" presetClass="entr" presetSubtype="0" fill="hold" nodeType="afterEffect">
                                  <p:stCondLst>
                                    <p:cond delay="1000"/>
                                  </p:stCondLst>
                                  <p:iterate type="wd">
                                    <p:tmPct val="10000"/>
                                  </p:iterate>
                                  <p:childTnLst>
                                    <p:set>
                                      <p:cBhvr>
                                        <p:cTn id="10" dur="1" fill="hold">
                                          <p:stCondLst>
                                            <p:cond delay="0"/>
                                          </p:stCondLst>
                                        </p:cTn>
                                        <p:tgtEl>
                                          <p:spTgt spid="29699">
                                            <p:txEl>
                                              <p:pRg st="4" end="4"/>
                                            </p:txEl>
                                          </p:spTgt>
                                        </p:tgtEl>
                                        <p:attrNameLst>
                                          <p:attrName>style.visibility</p:attrName>
                                        </p:attrNameLst>
                                      </p:cBhvr>
                                      <p:to>
                                        <p:strVal val="visible"/>
                                      </p:to>
                                    </p:set>
                                    <p:animEffect transition="in" filter="fade">
                                      <p:cBhvr>
                                        <p:cTn id="11" dur="2000"/>
                                        <p:tgtEl>
                                          <p:spTgt spid="29699">
                                            <p:txEl>
                                              <p:pRg st="4" end="4"/>
                                            </p:txEl>
                                          </p:spTgt>
                                        </p:tgtEl>
                                      </p:cBhvr>
                                    </p:animEffect>
                                  </p:childTnLst>
                                </p:cTn>
                              </p:par>
                            </p:childTnLst>
                          </p:cTn>
                        </p:par>
                        <p:par>
                          <p:cTn id="12" fill="hold" nodeType="afterGroup">
                            <p:stCondLst>
                              <p:cond delay="7100"/>
                            </p:stCondLst>
                            <p:childTnLst>
                              <p:par>
                                <p:cTn id="13" presetID="10" presetClass="entr" presetSubtype="0" fill="hold" nodeType="afterEffect">
                                  <p:stCondLst>
                                    <p:cond delay="1000"/>
                                  </p:stCondLst>
                                  <p:iterate type="wd">
                                    <p:tmPct val="10000"/>
                                  </p:iterate>
                                  <p:childTnLst>
                                    <p:set>
                                      <p:cBhvr>
                                        <p:cTn id="14" dur="1" fill="hold">
                                          <p:stCondLst>
                                            <p:cond delay="0"/>
                                          </p:stCondLst>
                                        </p:cTn>
                                        <p:tgtEl>
                                          <p:spTgt spid="29699">
                                            <p:txEl>
                                              <p:pRg st="7" end="7"/>
                                            </p:txEl>
                                          </p:spTgt>
                                        </p:tgtEl>
                                        <p:attrNameLst>
                                          <p:attrName>style.visibility</p:attrName>
                                        </p:attrNameLst>
                                      </p:cBhvr>
                                      <p:to>
                                        <p:strVal val="visible"/>
                                      </p:to>
                                    </p:set>
                                    <p:animEffect transition="in" filter="fade">
                                      <p:cBhvr>
                                        <p:cTn id="15" dur="1000"/>
                                        <p:tgtEl>
                                          <p:spTgt spid="296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Рисунок 5"/>
          <p:cNvPicPr>
            <a:picLocks noChangeAspect="1"/>
          </p:cNvPicPr>
          <p:nvPr/>
        </p:nvPicPr>
        <p:blipFill>
          <a:blip r:embed="rId2"/>
          <a:srcRect/>
          <a:stretch>
            <a:fillRect/>
          </a:stretch>
        </p:blipFill>
        <p:spPr bwMode="auto">
          <a:xfrm>
            <a:off x="-31750" y="0"/>
            <a:ext cx="9144000" cy="6858000"/>
          </a:xfrm>
          <a:prstGeom prst="rect">
            <a:avLst/>
          </a:prstGeom>
          <a:noFill/>
          <a:ln w="9525">
            <a:noFill/>
            <a:miter lim="800000"/>
            <a:headEnd/>
            <a:tailEnd/>
          </a:ln>
        </p:spPr>
      </p:pic>
      <p:sp>
        <p:nvSpPr>
          <p:cNvPr id="30723" name="Прямоугольник 3"/>
          <p:cNvSpPr>
            <a:spLocks noChangeArrowheads="1"/>
          </p:cNvSpPr>
          <p:nvPr/>
        </p:nvSpPr>
        <p:spPr bwMode="auto">
          <a:xfrm>
            <a:off x="250825" y="260350"/>
            <a:ext cx="8281988" cy="6494463"/>
          </a:xfrm>
          <a:prstGeom prst="rect">
            <a:avLst/>
          </a:prstGeom>
          <a:noFill/>
          <a:ln w="9525">
            <a:noFill/>
            <a:miter lim="800000"/>
            <a:headEnd/>
            <a:tailEnd/>
          </a:ln>
        </p:spPr>
        <p:txBody>
          <a:bodyPr>
            <a:spAutoFit/>
          </a:bodyPr>
          <a:lstStyle/>
          <a:p>
            <a:pPr algn="ctr"/>
            <a:r>
              <a:rPr lang="ru-RU" sz="3200" b="1">
                <a:solidFill>
                  <a:schemeClr val="bg1"/>
                </a:solidFill>
                <a:latin typeface="Monotype Corsiva" pitchFamily="66" charset="0"/>
              </a:rPr>
              <a:t>черный</a:t>
            </a:r>
          </a:p>
          <a:p>
            <a:pPr algn="ctr"/>
            <a:r>
              <a:rPr lang="ru-RU" sz="3200" b="1">
                <a:solidFill>
                  <a:schemeClr val="bg1"/>
                </a:solidFill>
                <a:latin typeface="Monotype Corsiva" pitchFamily="66" charset="0"/>
              </a:rPr>
              <a:t> Обладает парадоксальными свойствами: вызывает чувство защищенности, утешения, ощущение тайны, он связан с тишиной, бесконечностью, с женской жизненной силой. </a:t>
            </a:r>
          </a:p>
          <a:p>
            <a:pPr algn="ctr"/>
            <a:r>
              <a:rPr lang="ru-RU" sz="3200" b="1">
                <a:solidFill>
                  <a:schemeClr val="bg1"/>
                </a:solidFill>
                <a:latin typeface="Monotype Corsiva" pitchFamily="66" charset="0"/>
              </a:rPr>
              <a:t>Но может тормозить принятие решение и изменения в жизни.</a:t>
            </a:r>
          </a:p>
          <a:p>
            <a:pPr algn="ctr"/>
            <a:r>
              <a:rPr lang="ru-RU" sz="3200" b="1">
                <a:solidFill>
                  <a:schemeClr val="bg1"/>
                </a:solidFill>
                <a:latin typeface="Monotype Corsiva" pitchFamily="66" charset="0"/>
              </a:rPr>
              <a:t> Черный цвет авторитарен и в больших дозах может произвести впечатление агрессивности.</a:t>
            </a:r>
          </a:p>
          <a:p>
            <a:pPr algn="ctr"/>
            <a:r>
              <a:rPr lang="ru-RU" sz="3200" b="1">
                <a:solidFill>
                  <a:schemeClr val="bg1"/>
                </a:solidFill>
                <a:latin typeface="Monotype Corsiva" pitchFamily="66" charset="0"/>
              </a:rPr>
              <a:t>  Черный цвет считается консервативным и внушающим уважение.</a:t>
            </a:r>
          </a:p>
          <a:p>
            <a:pPr algn="ctr"/>
            <a:r>
              <a:rPr lang="ru-RU" sz="3200" b="1">
                <a:solidFill>
                  <a:schemeClr val="bg1"/>
                </a:solidFill>
                <a:latin typeface="Monotype Corsiva" pitchFamily="66" charset="0"/>
              </a:rPr>
              <a:t>  В геральдике черный цвет — символ скорби.</a:t>
            </a:r>
          </a:p>
          <a:p>
            <a:r>
              <a:rPr lang="ru-RU" sz="3200" b="1">
                <a:latin typeface="Monotype Corsiva" pitchFamily="66" charset="0"/>
              </a:rPr>
              <a:t>  </a:t>
            </a:r>
          </a:p>
        </p:txBody>
      </p:sp>
    </p:spTree>
  </p:cSld>
  <p:clrMapOvr>
    <a:masterClrMapping/>
  </p:clrMapOvr>
  <p:transition spd="slow" advClick="0" advTm="17927">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p:cTn id="7" dur="2000" fill="hold"/>
                                        <p:tgtEl>
                                          <p:spTgt spid="3072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072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0723">
                                            <p:txEl>
                                              <p:pRg st="0" end="0"/>
                                            </p:txEl>
                                          </p:spTgt>
                                        </p:tgtEl>
                                      </p:cBhvr>
                                    </p:animEffect>
                                  </p:childTnLst>
                                </p:cTn>
                              </p:par>
                            </p:childTnLst>
                          </p:cTn>
                        </p:par>
                        <p:par>
                          <p:cTn id="10" fill="hold" nodeType="afterGroup">
                            <p:stCondLst>
                              <p:cond delay="2000"/>
                            </p:stCondLst>
                            <p:childTnLst>
                              <p:par>
                                <p:cTn id="11" presetID="10" presetClass="entr" presetSubtype="0" fill="hold" nodeType="afterEffect">
                                  <p:stCondLst>
                                    <p:cond delay="0"/>
                                  </p:stCondLst>
                                  <p:iterate type="wd">
                                    <p:tmPct val="10000"/>
                                  </p:iterate>
                                  <p:childTnLst>
                                    <p:set>
                                      <p:cBhvr>
                                        <p:cTn id="12" dur="1" fill="hold">
                                          <p:stCondLst>
                                            <p:cond delay="0"/>
                                          </p:stCondLst>
                                        </p:cTn>
                                        <p:tgtEl>
                                          <p:spTgt spid="30723">
                                            <p:txEl>
                                              <p:pRg st="1" end="1"/>
                                            </p:txEl>
                                          </p:spTgt>
                                        </p:tgtEl>
                                        <p:attrNameLst>
                                          <p:attrName>style.visibility</p:attrName>
                                        </p:attrNameLst>
                                      </p:cBhvr>
                                      <p:to>
                                        <p:strVal val="visible"/>
                                      </p:to>
                                    </p:set>
                                    <p:animEffect transition="in" filter="fade">
                                      <p:cBhvr>
                                        <p:cTn id="13" dur="1000"/>
                                        <p:tgtEl>
                                          <p:spTgt spid="30723">
                                            <p:txEl>
                                              <p:pRg st="1" end="1"/>
                                            </p:txEl>
                                          </p:spTgt>
                                        </p:tgtEl>
                                      </p:cBhvr>
                                    </p:animEffect>
                                  </p:childTnLst>
                                </p:cTn>
                              </p:par>
                            </p:childTnLst>
                          </p:cTn>
                        </p:par>
                        <p:par>
                          <p:cTn id="14" fill="hold" nodeType="afterGroup">
                            <p:stCondLst>
                              <p:cond delay="5500"/>
                            </p:stCondLst>
                            <p:childTnLst>
                              <p:par>
                                <p:cTn id="15" presetID="10" presetClass="entr" presetSubtype="0" fill="hold" nodeType="afterEffect">
                                  <p:stCondLst>
                                    <p:cond delay="1000"/>
                                  </p:stCondLst>
                                  <p:iterate type="wd">
                                    <p:tmPct val="10000"/>
                                  </p:iterate>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fade">
                                      <p:cBhvr>
                                        <p:cTn id="17" dur="1000"/>
                                        <p:tgtEl>
                                          <p:spTgt spid="30723">
                                            <p:txEl>
                                              <p:pRg st="2" end="2"/>
                                            </p:txEl>
                                          </p:spTgt>
                                        </p:tgtEl>
                                      </p:cBhvr>
                                    </p:animEffect>
                                  </p:childTnLst>
                                </p:cTn>
                              </p:par>
                            </p:childTnLst>
                          </p:cTn>
                        </p:par>
                        <p:par>
                          <p:cTn id="18" fill="hold" nodeType="afterGroup">
                            <p:stCondLst>
                              <p:cond delay="8400"/>
                            </p:stCondLst>
                            <p:childTnLst>
                              <p:par>
                                <p:cTn id="19" presetID="10" presetClass="entr" presetSubtype="0" fill="hold" nodeType="afterEffect">
                                  <p:stCondLst>
                                    <p:cond delay="1000"/>
                                  </p:stCondLst>
                                  <p:iterate type="wd">
                                    <p:tmPct val="10000"/>
                                  </p:iterate>
                                  <p:childTnLst>
                                    <p:set>
                                      <p:cBhvr>
                                        <p:cTn id="20" dur="1" fill="hold">
                                          <p:stCondLst>
                                            <p:cond delay="0"/>
                                          </p:stCondLst>
                                        </p:cTn>
                                        <p:tgtEl>
                                          <p:spTgt spid="30723">
                                            <p:txEl>
                                              <p:pRg st="3" end="3"/>
                                            </p:txEl>
                                          </p:spTgt>
                                        </p:tgtEl>
                                        <p:attrNameLst>
                                          <p:attrName>style.visibility</p:attrName>
                                        </p:attrNameLst>
                                      </p:cBhvr>
                                      <p:to>
                                        <p:strVal val="visible"/>
                                      </p:to>
                                    </p:set>
                                    <p:animEffect transition="in" filter="fade">
                                      <p:cBhvr>
                                        <p:cTn id="21" dur="1000"/>
                                        <p:tgtEl>
                                          <p:spTgt spid="30723">
                                            <p:txEl>
                                              <p:pRg st="3" end="3"/>
                                            </p:txEl>
                                          </p:spTgt>
                                        </p:tgtEl>
                                      </p:cBhvr>
                                    </p:animEffect>
                                  </p:childTnLst>
                                </p:cTn>
                              </p:par>
                              <p:par>
                                <p:cTn id="22" presetID="10" presetClass="entr" presetSubtype="0" fill="hold" nodeType="withEffect">
                                  <p:stCondLst>
                                    <p:cond delay="1000"/>
                                  </p:stCondLst>
                                  <p:iterate type="wd">
                                    <p:tmPct val="10000"/>
                                  </p:iterate>
                                  <p:childTnLst>
                                    <p:set>
                                      <p:cBhvr>
                                        <p:cTn id="23" dur="1" fill="hold">
                                          <p:stCondLst>
                                            <p:cond delay="0"/>
                                          </p:stCondLst>
                                        </p:cTn>
                                        <p:tgtEl>
                                          <p:spTgt spid="30723">
                                            <p:txEl>
                                              <p:pRg st="4" end="4"/>
                                            </p:txEl>
                                          </p:spTgt>
                                        </p:tgtEl>
                                        <p:attrNameLst>
                                          <p:attrName>style.visibility</p:attrName>
                                        </p:attrNameLst>
                                      </p:cBhvr>
                                      <p:to>
                                        <p:strVal val="visible"/>
                                      </p:to>
                                    </p:set>
                                    <p:animEffect transition="in" filter="fade">
                                      <p:cBhvr>
                                        <p:cTn id="24" dur="1000"/>
                                        <p:tgtEl>
                                          <p:spTgt spid="30723">
                                            <p:txEl>
                                              <p:pRg st="4" end="4"/>
                                            </p:txEl>
                                          </p:spTgt>
                                        </p:tgtEl>
                                      </p:cBhvr>
                                    </p:animEffect>
                                  </p:childTnLst>
                                </p:cTn>
                              </p:par>
                            </p:childTnLst>
                          </p:cTn>
                        </p:par>
                        <p:par>
                          <p:cTn id="25" fill="hold" nodeType="afterGroup">
                            <p:stCondLst>
                              <p:cond delay="11600"/>
                            </p:stCondLst>
                            <p:childTnLst>
                              <p:par>
                                <p:cTn id="26" presetID="10" presetClass="entr" presetSubtype="0" fill="hold" nodeType="afterEffect">
                                  <p:stCondLst>
                                    <p:cond delay="500"/>
                                  </p:stCondLst>
                                  <p:iterate type="wd">
                                    <p:tmPct val="10000"/>
                                  </p:iterate>
                                  <p:childTnLst>
                                    <p:set>
                                      <p:cBhvr>
                                        <p:cTn id="27" dur="1" fill="hold">
                                          <p:stCondLst>
                                            <p:cond delay="0"/>
                                          </p:stCondLst>
                                        </p:cTn>
                                        <p:tgtEl>
                                          <p:spTgt spid="30723">
                                            <p:txEl>
                                              <p:pRg st="5" end="5"/>
                                            </p:txEl>
                                          </p:spTgt>
                                        </p:tgtEl>
                                        <p:attrNameLst>
                                          <p:attrName>style.visibility</p:attrName>
                                        </p:attrNameLst>
                                      </p:cBhvr>
                                      <p:to>
                                        <p:strVal val="visible"/>
                                      </p:to>
                                    </p:set>
                                    <p:animEffect transition="in" filter="fade">
                                      <p:cBhvr>
                                        <p:cTn id="28" dur="1000"/>
                                        <p:tgtEl>
                                          <p:spTgt spid="307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8313" y="476250"/>
            <a:ext cx="8229600" cy="4525963"/>
          </a:xfrm>
        </p:spPr>
        <p:txBody>
          <a:bodyPr/>
          <a:lstStyle/>
          <a:p>
            <a:pPr marL="0" indent="0" algn="ctr">
              <a:buFont typeface="Arial" charset="0"/>
              <a:buNone/>
              <a:defRPr/>
            </a:pPr>
            <a:r>
              <a:rPr lang="ru-RU" b="1" dirty="0" smtClean="0">
                <a:latin typeface="Monotype Corsiva" pitchFamily="66" charset="0"/>
              </a:rPr>
              <a:t>С одной стороны, восприятие цвета зависит от жизненного опыта и окружающей обстановки.</a:t>
            </a:r>
          </a:p>
          <a:p>
            <a:pPr marL="0" indent="0" algn="ctr">
              <a:buFont typeface="Arial" charset="0"/>
              <a:buNone/>
              <a:defRPr/>
            </a:pPr>
            <a:endParaRPr lang="ru-RU" b="1" dirty="0">
              <a:latin typeface="Monotype Corsiva" pitchFamily="66" charset="0"/>
            </a:endParaRPr>
          </a:p>
          <a:p>
            <a:pPr marL="0" indent="0" algn="ctr">
              <a:buFont typeface="Arial" charset="0"/>
              <a:buNone/>
              <a:defRPr/>
            </a:pPr>
            <a:r>
              <a:rPr lang="ru-RU" b="1" dirty="0" smtClean="0">
                <a:latin typeface="Monotype Corsiva" pitchFamily="66" charset="0"/>
              </a:rPr>
              <a:t>С древних времен человечество подметило взаимосвязь между восприятием цвета и характером индивидуума. Цвета — особенно их резкая смена — способны изменить настроение человека в ту или иную сторону. При этом каждому типу характера человека свойственен определенный набор любимых цветов.</a:t>
            </a:r>
          </a:p>
          <a:p>
            <a:pPr>
              <a:defRPr/>
            </a:pPr>
            <a:endParaRPr lang="ru-RU" dirty="0"/>
          </a:p>
        </p:txBody>
      </p:sp>
    </p:spTree>
  </p:cSld>
  <p:clrMapOvr>
    <a:masterClrMapping/>
  </p:clrMapOvr>
  <p:transition spd="slow" advClick="0" advTm="15067">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nodeType="afterGroup">
                            <p:stCondLst>
                              <p:cond delay="2300"/>
                            </p:stCondLst>
                            <p:childTnLst>
                              <p:par>
                                <p:cTn id="9" presetID="10" presetClass="entr" presetSubtype="0" fill="hold" nodeType="afterEffect">
                                  <p:stCondLst>
                                    <p:cond delay="2000"/>
                                  </p:stCondLst>
                                  <p:iterate type="wd">
                                    <p:tmPct val="10000"/>
                                  </p:iterate>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Рисунок 4"/>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3011" name="Объект 2"/>
          <p:cNvSpPr>
            <a:spLocks noGrp="1"/>
          </p:cNvSpPr>
          <p:nvPr>
            <p:ph idx="1"/>
          </p:nvPr>
        </p:nvSpPr>
        <p:spPr>
          <a:xfrm>
            <a:off x="457200" y="404813"/>
            <a:ext cx="8229600" cy="5721350"/>
          </a:xfrm>
        </p:spPr>
        <p:txBody>
          <a:bodyPr/>
          <a:lstStyle/>
          <a:p>
            <a:pPr marL="0" indent="0" algn="ctr">
              <a:buFont typeface="Arial" charset="0"/>
              <a:buNone/>
            </a:pPr>
            <a:endParaRPr lang="ru-RU" b="1" smtClean="0">
              <a:solidFill>
                <a:schemeClr val="bg1"/>
              </a:solidFill>
              <a:latin typeface="Monotype Corsiva" pitchFamily="66" charset="0"/>
            </a:endParaRPr>
          </a:p>
          <a:p>
            <a:pPr marL="0" indent="0" algn="ctr">
              <a:buFont typeface="Arial" charset="0"/>
              <a:buNone/>
            </a:pPr>
            <a:r>
              <a:rPr lang="ru-RU" b="1" smtClean="0">
                <a:solidFill>
                  <a:schemeClr val="bg1"/>
                </a:solidFill>
                <a:latin typeface="Monotype Corsiva" pitchFamily="66" charset="0"/>
              </a:rPr>
              <a:t>Черный дает ощущение веса и глубины. Людям кажется, что фигуры черного цвета весят больше, чем такие же фигуры белого цвета.</a:t>
            </a:r>
          </a:p>
          <a:p>
            <a:pPr marL="0" indent="0" algn="ctr">
              <a:buFont typeface="Arial" charset="0"/>
              <a:buNone/>
            </a:pPr>
            <a:endParaRPr lang="ru-RU" b="1" smtClean="0">
              <a:solidFill>
                <a:schemeClr val="bg1"/>
              </a:solidFill>
              <a:latin typeface="Monotype Corsiva" pitchFamily="66" charset="0"/>
            </a:endParaRPr>
          </a:p>
          <a:p>
            <a:pPr marL="0" indent="0" algn="ctr">
              <a:buFont typeface="Arial" charset="0"/>
              <a:buNone/>
            </a:pPr>
            <a:endParaRPr lang="ru-RU" b="1" smtClean="0">
              <a:solidFill>
                <a:schemeClr val="bg1"/>
              </a:solidFill>
              <a:latin typeface="Monotype Corsiva" pitchFamily="66" charset="0"/>
            </a:endParaRPr>
          </a:p>
          <a:p>
            <a:pPr marL="0" indent="0" algn="ctr">
              <a:buFont typeface="Arial" charset="0"/>
              <a:buNone/>
            </a:pPr>
            <a:r>
              <a:rPr lang="ru-RU" b="1" smtClean="0">
                <a:solidFill>
                  <a:schemeClr val="bg1"/>
                </a:solidFill>
                <a:latin typeface="Monotype Corsiva" pitchFamily="66" charset="0"/>
              </a:rPr>
              <a:t>Предпочтение черного цвета означает нехватку или отсутствие в жизни чего-то очень важного, чувство смерти, ощущение судьбы, религиозность, наступление депрессии, отвержение окружающих. </a:t>
            </a:r>
          </a:p>
          <a:p>
            <a:pPr marL="0" indent="0" algn="ctr">
              <a:buFont typeface="Arial" charset="0"/>
              <a:buNone/>
            </a:pPr>
            <a:endParaRPr lang="ru-RU" b="1" smtClean="0">
              <a:solidFill>
                <a:schemeClr val="bg1"/>
              </a:solidFill>
              <a:latin typeface="Monotype Corsiva" pitchFamily="66" charset="0"/>
            </a:endParaRPr>
          </a:p>
        </p:txBody>
      </p:sp>
    </p:spTree>
  </p:cSld>
  <p:clrMapOvr>
    <a:masterClrMapping/>
  </p:clrMapOvr>
  <p:transition spd="slow" advClick="0" advTm="1234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3011">
                                            <p:txEl>
                                              <p:pRg st="1" end="1"/>
                                            </p:txEl>
                                          </p:spTgt>
                                        </p:tgtEl>
                                        <p:attrNameLst>
                                          <p:attrName>style.visibility</p:attrName>
                                        </p:attrNameLst>
                                      </p:cBhvr>
                                      <p:to>
                                        <p:strVal val="visible"/>
                                      </p:to>
                                    </p:set>
                                    <p:animEffect transition="in" filter="fade">
                                      <p:cBhvr>
                                        <p:cTn id="7" dur="500"/>
                                        <p:tgtEl>
                                          <p:spTgt spid="43011">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43011">
                                            <p:txEl>
                                              <p:pRg st="4" end="4"/>
                                            </p:txEl>
                                          </p:spTgt>
                                        </p:tgtEl>
                                        <p:attrNameLst>
                                          <p:attrName>style.visibility</p:attrName>
                                        </p:attrNameLst>
                                      </p:cBhvr>
                                      <p:to>
                                        <p:strVal val="visible"/>
                                      </p:to>
                                    </p:set>
                                    <p:animEffect transition="in" filter="fade">
                                      <p:cBhvr>
                                        <p:cTn id="11" dur="500"/>
                                        <p:tgtEl>
                                          <p:spTgt spid="430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ъект 2"/>
          <p:cNvSpPr>
            <a:spLocks noGrp="1"/>
          </p:cNvSpPr>
          <p:nvPr>
            <p:ph idx="1"/>
          </p:nvPr>
        </p:nvSpPr>
        <p:spPr>
          <a:xfrm>
            <a:off x="468313" y="404813"/>
            <a:ext cx="8229600" cy="4525962"/>
          </a:xfrm>
        </p:spPr>
        <p:txBody>
          <a:bodyPr/>
          <a:lstStyle/>
          <a:p>
            <a:pPr marL="0" indent="0" algn="ctr">
              <a:buFont typeface="Arial" charset="0"/>
              <a:buNone/>
            </a:pPr>
            <a:r>
              <a:rPr lang="ru-RU" b="1" smtClean="0">
                <a:latin typeface="Monotype Corsiva" pitchFamily="66" charset="0"/>
              </a:rPr>
              <a:t>Таким образом каждый человек отдает предпочтение какому-то цвету (или нескольким), что многое может сказать о его характере и эмоциональном складе.</a:t>
            </a:r>
          </a:p>
          <a:p>
            <a:pPr marL="0" indent="0" algn="ctr">
              <a:buFont typeface="Arial" charset="0"/>
              <a:buNone/>
            </a:pPr>
            <a:endParaRPr lang="ru-RU" b="1" smtClean="0">
              <a:latin typeface="Monotype Corsiva" pitchFamily="66" charset="0"/>
            </a:endParaRPr>
          </a:p>
          <a:p>
            <a:pPr marL="0" indent="0" algn="ctr">
              <a:buFont typeface="Arial" charset="0"/>
              <a:buNone/>
            </a:pPr>
            <a:r>
              <a:rPr lang="ru-RU" b="1" smtClean="0">
                <a:latin typeface="Monotype Corsiva" pitchFamily="66" charset="0"/>
              </a:rPr>
              <a:t>Если человек устал от одного цвета, то надо посмотреть на противоположный, то есть состояние поменяется на противоположное. Красный всегда влияет на физическое состояние, желтый – на умственное, а голубой – на эмоции. Соответственно влияют и их оттенки.</a:t>
            </a:r>
            <a:endParaRPr lang="ru-RU" smtClean="0"/>
          </a:p>
        </p:txBody>
      </p:sp>
      <p:pic>
        <p:nvPicPr>
          <p:cNvPr id="32771" name="Рисунок 1"/>
          <p:cNvPicPr>
            <a:picLocks noChangeAspect="1"/>
          </p:cNvPicPr>
          <p:nvPr/>
        </p:nvPicPr>
        <p:blipFill>
          <a:blip r:embed="rId2"/>
          <a:srcRect/>
          <a:stretch>
            <a:fillRect/>
          </a:stretch>
        </p:blipFill>
        <p:spPr bwMode="auto">
          <a:xfrm>
            <a:off x="6372225" y="1755775"/>
            <a:ext cx="2652713" cy="1374775"/>
          </a:xfrm>
          <a:prstGeom prst="rect">
            <a:avLst/>
          </a:prstGeom>
          <a:noFill/>
          <a:ln w="9525">
            <a:noFill/>
            <a:miter lim="800000"/>
            <a:headEnd/>
            <a:tailEnd/>
          </a:ln>
        </p:spPr>
      </p:pic>
      <p:pic>
        <p:nvPicPr>
          <p:cNvPr id="32772" name="Рисунок 3"/>
          <p:cNvPicPr>
            <a:picLocks noChangeAspect="1"/>
          </p:cNvPicPr>
          <p:nvPr/>
        </p:nvPicPr>
        <p:blipFill>
          <a:blip r:embed="rId2"/>
          <a:srcRect/>
          <a:stretch>
            <a:fillRect/>
          </a:stretch>
        </p:blipFill>
        <p:spPr bwMode="auto">
          <a:xfrm flipH="1">
            <a:off x="58738" y="1755775"/>
            <a:ext cx="2652712" cy="1374775"/>
          </a:xfrm>
          <a:prstGeom prst="rect">
            <a:avLst/>
          </a:prstGeom>
          <a:noFill/>
          <a:ln w="9525">
            <a:noFill/>
            <a:miter lim="800000"/>
            <a:headEnd/>
            <a:tailEnd/>
          </a:ln>
        </p:spPr>
      </p:pic>
    </p:spTree>
  </p:cSld>
  <p:clrMapOvr>
    <a:masterClrMapping/>
  </p:clrMapOvr>
  <p:transition spd="slow" advClick="0" advTm="10996">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iterate type="wd">
                                    <p:tmPct val="10000"/>
                                  </p:iterate>
                                  <p:childTnLst>
                                    <p:set>
                                      <p:cBhvr>
                                        <p:cTn id="6" dur="1" fill="hold">
                                          <p:stCondLst>
                                            <p:cond delay="0"/>
                                          </p:stCondLst>
                                        </p:cTn>
                                        <p:tgtEl>
                                          <p:spTgt spid="32770">
                                            <p:txEl>
                                              <p:pRg st="0" end="0"/>
                                            </p:txEl>
                                          </p:spTgt>
                                        </p:tgtEl>
                                        <p:attrNameLst>
                                          <p:attrName>style.visibility</p:attrName>
                                        </p:attrNameLst>
                                      </p:cBhvr>
                                      <p:to>
                                        <p:strVal val="visible"/>
                                      </p:to>
                                    </p:set>
                                    <p:animEffect transition="in" filter="fade">
                                      <p:cBhvr>
                                        <p:cTn id="7" dur="1000"/>
                                        <p:tgtEl>
                                          <p:spTgt spid="32770">
                                            <p:txEl>
                                              <p:pRg st="0" end="0"/>
                                            </p:txEl>
                                          </p:spTgt>
                                        </p:tgtEl>
                                      </p:cBhvr>
                                    </p:animEffect>
                                  </p:childTnLst>
                                </p:cTn>
                              </p:par>
                              <p:par>
                                <p:cTn id="8" presetID="53" presetClass="entr" presetSubtype="0" fill="hold" nodeType="withEffect">
                                  <p:stCondLst>
                                    <p:cond delay="0"/>
                                  </p:stCondLst>
                                  <p:childTnLst>
                                    <p:set>
                                      <p:cBhvr>
                                        <p:cTn id="9" dur="1" fill="hold">
                                          <p:stCondLst>
                                            <p:cond delay="0"/>
                                          </p:stCondLst>
                                        </p:cTn>
                                        <p:tgtEl>
                                          <p:spTgt spid="32772"/>
                                        </p:tgtEl>
                                        <p:attrNameLst>
                                          <p:attrName>style.visibility</p:attrName>
                                        </p:attrNameLst>
                                      </p:cBhvr>
                                      <p:to>
                                        <p:strVal val="visible"/>
                                      </p:to>
                                    </p:set>
                                    <p:anim calcmode="lin" valueType="num">
                                      <p:cBhvr>
                                        <p:cTn id="10" dur="1000" fill="hold"/>
                                        <p:tgtEl>
                                          <p:spTgt spid="32772"/>
                                        </p:tgtEl>
                                        <p:attrNameLst>
                                          <p:attrName>ppt_w</p:attrName>
                                        </p:attrNameLst>
                                      </p:cBhvr>
                                      <p:tavLst>
                                        <p:tav tm="0">
                                          <p:val>
                                            <p:fltVal val="0"/>
                                          </p:val>
                                        </p:tav>
                                        <p:tav tm="100000">
                                          <p:val>
                                            <p:strVal val="#ppt_w"/>
                                          </p:val>
                                        </p:tav>
                                      </p:tavLst>
                                    </p:anim>
                                    <p:anim calcmode="lin" valueType="num">
                                      <p:cBhvr>
                                        <p:cTn id="11" dur="1000" fill="hold"/>
                                        <p:tgtEl>
                                          <p:spTgt spid="32772"/>
                                        </p:tgtEl>
                                        <p:attrNameLst>
                                          <p:attrName>ppt_h</p:attrName>
                                        </p:attrNameLst>
                                      </p:cBhvr>
                                      <p:tavLst>
                                        <p:tav tm="0">
                                          <p:val>
                                            <p:fltVal val="0"/>
                                          </p:val>
                                        </p:tav>
                                        <p:tav tm="100000">
                                          <p:val>
                                            <p:strVal val="#ppt_h"/>
                                          </p:val>
                                        </p:tav>
                                      </p:tavLst>
                                    </p:anim>
                                    <p:animEffect transition="in" filter="fade">
                                      <p:cBhvr>
                                        <p:cTn id="12" dur="1000"/>
                                        <p:tgtEl>
                                          <p:spTgt spid="32772"/>
                                        </p:tgtEl>
                                      </p:cBhvr>
                                    </p:animEffect>
                                  </p:childTnLst>
                                </p:cTn>
                              </p:par>
                              <p:par>
                                <p:cTn id="13" presetID="53" presetClass="entr" presetSubtype="0" fill="hold" nodeType="withEffect">
                                  <p:stCondLst>
                                    <p:cond delay="0"/>
                                  </p:stCondLst>
                                  <p:childTnLst>
                                    <p:set>
                                      <p:cBhvr>
                                        <p:cTn id="14" dur="1" fill="hold">
                                          <p:stCondLst>
                                            <p:cond delay="0"/>
                                          </p:stCondLst>
                                        </p:cTn>
                                        <p:tgtEl>
                                          <p:spTgt spid="32771"/>
                                        </p:tgtEl>
                                        <p:attrNameLst>
                                          <p:attrName>style.visibility</p:attrName>
                                        </p:attrNameLst>
                                      </p:cBhvr>
                                      <p:to>
                                        <p:strVal val="visible"/>
                                      </p:to>
                                    </p:set>
                                    <p:anim calcmode="lin" valueType="num">
                                      <p:cBhvr>
                                        <p:cTn id="15" dur="1000" fill="hold"/>
                                        <p:tgtEl>
                                          <p:spTgt spid="32771"/>
                                        </p:tgtEl>
                                        <p:attrNameLst>
                                          <p:attrName>ppt_w</p:attrName>
                                        </p:attrNameLst>
                                      </p:cBhvr>
                                      <p:tavLst>
                                        <p:tav tm="0">
                                          <p:val>
                                            <p:fltVal val="0"/>
                                          </p:val>
                                        </p:tav>
                                        <p:tav tm="100000">
                                          <p:val>
                                            <p:strVal val="#ppt_w"/>
                                          </p:val>
                                        </p:tav>
                                      </p:tavLst>
                                    </p:anim>
                                    <p:anim calcmode="lin" valueType="num">
                                      <p:cBhvr>
                                        <p:cTn id="16" dur="1000" fill="hold"/>
                                        <p:tgtEl>
                                          <p:spTgt spid="32771"/>
                                        </p:tgtEl>
                                        <p:attrNameLst>
                                          <p:attrName>ppt_h</p:attrName>
                                        </p:attrNameLst>
                                      </p:cBhvr>
                                      <p:tavLst>
                                        <p:tav tm="0">
                                          <p:val>
                                            <p:fltVal val="0"/>
                                          </p:val>
                                        </p:tav>
                                        <p:tav tm="100000">
                                          <p:val>
                                            <p:strVal val="#ppt_h"/>
                                          </p:val>
                                        </p:tav>
                                      </p:tavLst>
                                    </p:anim>
                                    <p:animEffect transition="in" filter="fade">
                                      <p:cBhvr>
                                        <p:cTn id="17" dur="1000"/>
                                        <p:tgtEl>
                                          <p:spTgt spid="32771"/>
                                        </p:tgtEl>
                                      </p:cBhvr>
                                    </p:animEffect>
                                  </p:childTnLst>
                                </p:cTn>
                              </p:par>
                            </p:childTnLst>
                          </p:cTn>
                        </p:par>
                        <p:par>
                          <p:cTn id="18" fill="hold" nodeType="afterGroup">
                            <p:stCondLst>
                              <p:cond delay="3200"/>
                            </p:stCondLst>
                            <p:childTnLst>
                              <p:par>
                                <p:cTn id="19" presetID="10" presetClass="entr" presetSubtype="0" fill="hold" nodeType="afterEffect">
                                  <p:stCondLst>
                                    <p:cond delay="500"/>
                                  </p:stCondLst>
                                  <p:iterate type="wd">
                                    <p:tmPct val="10000"/>
                                  </p:iterate>
                                  <p:childTnLst>
                                    <p:set>
                                      <p:cBhvr>
                                        <p:cTn id="20" dur="1" fill="hold">
                                          <p:stCondLst>
                                            <p:cond delay="0"/>
                                          </p:stCondLst>
                                        </p:cTn>
                                        <p:tgtEl>
                                          <p:spTgt spid="32770">
                                            <p:txEl>
                                              <p:pRg st="2" end="2"/>
                                            </p:txEl>
                                          </p:spTgt>
                                        </p:tgtEl>
                                        <p:attrNameLst>
                                          <p:attrName>style.visibility</p:attrName>
                                        </p:attrNameLst>
                                      </p:cBhvr>
                                      <p:to>
                                        <p:strVal val="visible"/>
                                      </p:to>
                                    </p:set>
                                    <p:animEffect transition="in" filter="fade">
                                      <p:cBhvr>
                                        <p:cTn id="21" dur="1000"/>
                                        <p:tgtEl>
                                          <p:spTgt spid="327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288" y="404813"/>
            <a:ext cx="8229600" cy="4525962"/>
          </a:xfrm>
        </p:spPr>
        <p:txBody>
          <a:bodyPr/>
          <a:lstStyle/>
          <a:p>
            <a:pPr marL="0" indent="0" algn="ctr">
              <a:buFont typeface="Arial" charset="0"/>
              <a:buNone/>
              <a:defRPr/>
            </a:pPr>
            <a:endParaRPr lang="en-US" b="1" dirty="0" smtClean="0">
              <a:latin typeface="Monotype Corsiva" pitchFamily="66" charset="0"/>
            </a:endParaRPr>
          </a:p>
          <a:p>
            <a:pPr marL="0" indent="0" algn="ctr">
              <a:buFont typeface="Arial" charset="0"/>
              <a:buNone/>
              <a:defRPr/>
            </a:pPr>
            <a:r>
              <a:rPr lang="ru-RU" b="1" dirty="0" smtClean="0">
                <a:latin typeface="Monotype Corsiva" pitchFamily="66" charset="0"/>
              </a:rPr>
              <a:t>В мире существует школа исцеления с помощью цвета –</a:t>
            </a:r>
            <a:r>
              <a:rPr lang="ru-RU" b="1" dirty="0" err="1" smtClean="0">
                <a:latin typeface="Monotype Corsiva" pitchFamily="66" charset="0"/>
              </a:rPr>
              <a:t>цветотерапия</a:t>
            </a:r>
            <a:r>
              <a:rPr lang="ru-RU" b="1" dirty="0" smtClean="0">
                <a:latin typeface="Monotype Corsiva" pitchFamily="66" charset="0"/>
              </a:rPr>
              <a:t>.</a:t>
            </a:r>
            <a:endParaRPr lang="en-US" b="1" dirty="0" smtClean="0">
              <a:latin typeface="Monotype Corsiva" pitchFamily="66" charset="0"/>
            </a:endParaRPr>
          </a:p>
          <a:p>
            <a:pPr marL="0" indent="0" algn="ctr">
              <a:buFont typeface="Arial" charset="0"/>
              <a:buNone/>
              <a:defRPr/>
            </a:pPr>
            <a:endParaRPr lang="ru-RU" b="1" dirty="0" smtClean="0">
              <a:latin typeface="Monotype Corsiva" pitchFamily="66" charset="0"/>
            </a:endParaRPr>
          </a:p>
          <a:p>
            <a:pPr marL="0" indent="0" algn="ctr">
              <a:buFont typeface="Arial" charset="0"/>
              <a:buNone/>
              <a:defRPr/>
            </a:pPr>
            <a:r>
              <a:rPr lang="ru-RU" b="1" dirty="0" smtClean="0">
                <a:latin typeface="Monotype Corsiva" pitchFamily="66" charset="0"/>
              </a:rPr>
              <a:t>Впервые </a:t>
            </a:r>
            <a:r>
              <a:rPr lang="ru-RU" b="1" dirty="0">
                <a:latin typeface="Monotype Corsiva" pitchFamily="66" charset="0"/>
              </a:rPr>
              <a:t>над этим задумались древние греки: проходя через окно храма цвет разбивается на спектр, таким образом человек вбирал тот цвет, который хотел</a:t>
            </a:r>
            <a:r>
              <a:rPr lang="ru-RU" b="1" dirty="0" smtClean="0">
                <a:latin typeface="Monotype Corsiva" pitchFamily="66" charset="0"/>
              </a:rPr>
              <a:t>.</a:t>
            </a:r>
            <a:r>
              <a:rPr lang="ru-RU" dirty="0" smtClean="0"/>
              <a:t> </a:t>
            </a:r>
            <a:r>
              <a:rPr lang="ru-RU" b="1" dirty="0" smtClean="0">
                <a:latin typeface="Monotype Corsiva" pitchFamily="66" charset="0"/>
              </a:rPr>
              <a:t>Таким образом выяснилось, что отдельные цвета радуги  влияют на организм человека – успокаивают, лечат или, наоборот, вызывают дискомфорт. </a:t>
            </a:r>
          </a:p>
          <a:p>
            <a:pPr marL="0" indent="0" algn="ctr">
              <a:buFont typeface="Arial" charset="0"/>
              <a:buNone/>
              <a:defRPr/>
            </a:pPr>
            <a:r>
              <a:rPr lang="ru-RU" b="1" dirty="0" smtClean="0">
                <a:latin typeface="Monotype Corsiva" pitchFamily="66" charset="0"/>
              </a:rPr>
              <a:t> </a:t>
            </a:r>
          </a:p>
          <a:p>
            <a:pPr marL="0" indent="0">
              <a:buFont typeface="Arial" charset="0"/>
              <a:buNone/>
              <a:defRPr/>
            </a:pPr>
            <a:r>
              <a:rPr lang="ru-RU" dirty="0" smtClean="0"/>
              <a:t> </a:t>
            </a:r>
            <a:endParaRPr lang="ru-RU" dirty="0"/>
          </a:p>
          <a:p>
            <a:pPr>
              <a:defRPr/>
            </a:pPr>
            <a:endParaRPr lang="ru-RU" dirty="0"/>
          </a:p>
        </p:txBody>
      </p:sp>
    </p:spTree>
  </p:cSld>
  <p:clrMapOvr>
    <a:masterClrMapping/>
  </p:clrMapOvr>
  <p:transition spd="slow" advClick="0" advTm="1089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iterate type="wd">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par>
                          <p:cTn id="8" fill="hold" nodeType="afterGroup">
                            <p:stCondLst>
                              <p:cond delay="2000"/>
                            </p:stCondLst>
                            <p:childTnLst>
                              <p:par>
                                <p:cTn id="9" presetID="10" presetClass="entr" presetSubtype="0" fill="hold" nodeType="afterEffect">
                                  <p:stCondLst>
                                    <p:cond delay="500"/>
                                  </p:stCondLst>
                                  <p:iterate type="wd">
                                    <p:tmPct val="10000"/>
                                  </p:iterate>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750" y="260350"/>
            <a:ext cx="8229600" cy="4525963"/>
          </a:xfrm>
        </p:spPr>
        <p:txBody>
          <a:bodyPr/>
          <a:lstStyle/>
          <a:p>
            <a:pPr marL="0" indent="0" algn="ctr">
              <a:buFont typeface="Arial" charset="0"/>
              <a:buNone/>
              <a:defRPr/>
            </a:pPr>
            <a:r>
              <a:rPr lang="ru-RU" b="1" dirty="0">
                <a:latin typeface="Monotype Corsiva" pitchFamily="66" charset="0"/>
              </a:rPr>
              <a:t> В Китае, Индии и Персии цветом лечили соматические болезни. В наши дни даже официальная медицина признает метод </a:t>
            </a:r>
            <a:r>
              <a:rPr lang="ru-RU" b="1" dirty="0" err="1">
                <a:latin typeface="Monotype Corsiva" pitchFamily="66" charset="0"/>
              </a:rPr>
              <a:t>цветотерапии</a:t>
            </a:r>
            <a:r>
              <a:rPr lang="ru-RU" b="1" dirty="0">
                <a:latin typeface="Monotype Corsiva" pitchFamily="66" charset="0"/>
              </a:rPr>
              <a:t>.</a:t>
            </a:r>
          </a:p>
          <a:p>
            <a:pPr marL="0" indent="0" algn="ctr">
              <a:buFont typeface="Arial" charset="0"/>
              <a:buNone/>
              <a:defRPr/>
            </a:pPr>
            <a:r>
              <a:rPr lang="ru-RU" b="1" dirty="0">
                <a:latin typeface="Monotype Corsiva" pitchFamily="66" charset="0"/>
              </a:rPr>
              <a:t> Уже доказано, что с его помощью можно повысить иммунитет, отрегулировать гормональный фон, активировать синтез витамина D, ответственного за отложение кальция в костной ткани. По мнению некоторых экспертов, цвет воздействует на организм сильнее, чем химические препараты, и с его помощью можно вылечить даже рак. </a:t>
            </a:r>
          </a:p>
          <a:p>
            <a:pPr>
              <a:defRPr/>
            </a:pPr>
            <a:endParaRPr lang="ru-RU" dirty="0"/>
          </a:p>
        </p:txBody>
      </p:sp>
    </p:spTree>
  </p:cSld>
  <p:clrMapOvr>
    <a:masterClrMapping/>
  </p:clrMapOvr>
  <p:transition spd="slow" advClick="0" advTm="14647">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7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ъект 2"/>
          <p:cNvSpPr>
            <a:spLocks noGrp="1"/>
          </p:cNvSpPr>
          <p:nvPr>
            <p:ph idx="1"/>
          </p:nvPr>
        </p:nvSpPr>
        <p:spPr>
          <a:xfrm>
            <a:off x="468313" y="333375"/>
            <a:ext cx="8229600" cy="4525963"/>
          </a:xfrm>
        </p:spPr>
        <p:txBody>
          <a:bodyPr/>
          <a:lstStyle/>
          <a:p>
            <a:pPr marL="0" indent="0" algn="ctr">
              <a:buFont typeface="Arial" charset="0"/>
              <a:buNone/>
            </a:pPr>
            <a:r>
              <a:rPr lang="ru-RU" smtClean="0"/>
              <a:t> </a:t>
            </a:r>
            <a:r>
              <a:rPr lang="ru-RU" b="1" smtClean="0">
                <a:latin typeface="Monotype Corsiva" pitchFamily="66" charset="0"/>
              </a:rPr>
              <a:t>По сохранившимся свидетельствам, еще царица Нефертити использовала разноцветные косметические масла, считая, что красные и зеленые оттенки благотворно скажутся на ее красоте.</a:t>
            </a:r>
          </a:p>
        </p:txBody>
      </p:sp>
      <p:pic>
        <p:nvPicPr>
          <p:cNvPr id="35843" name="Рисунок 3"/>
          <p:cNvPicPr>
            <a:picLocks noChangeAspect="1"/>
          </p:cNvPicPr>
          <p:nvPr/>
        </p:nvPicPr>
        <p:blipFill>
          <a:blip r:embed="rId2"/>
          <a:srcRect/>
          <a:stretch>
            <a:fillRect/>
          </a:stretch>
        </p:blipFill>
        <p:spPr bwMode="auto">
          <a:xfrm>
            <a:off x="6143625" y="3571875"/>
            <a:ext cx="2605088" cy="1976438"/>
          </a:xfrm>
          <a:prstGeom prst="rect">
            <a:avLst/>
          </a:prstGeom>
          <a:noFill/>
          <a:ln w="9525">
            <a:noFill/>
            <a:miter lim="800000"/>
            <a:headEnd/>
            <a:tailEnd/>
          </a:ln>
        </p:spPr>
      </p:pic>
      <p:pic>
        <p:nvPicPr>
          <p:cNvPr id="35844" name="Рисунок 4"/>
          <p:cNvPicPr>
            <a:picLocks noChangeAspect="1"/>
          </p:cNvPicPr>
          <p:nvPr/>
        </p:nvPicPr>
        <p:blipFill>
          <a:blip r:embed="rId2"/>
          <a:srcRect/>
          <a:stretch>
            <a:fillRect/>
          </a:stretch>
        </p:blipFill>
        <p:spPr bwMode="auto">
          <a:xfrm flipH="1">
            <a:off x="571500" y="3571875"/>
            <a:ext cx="2605088" cy="1976438"/>
          </a:xfrm>
          <a:prstGeom prst="rect">
            <a:avLst/>
          </a:prstGeom>
          <a:noFill/>
          <a:ln w="9525">
            <a:noFill/>
            <a:miter lim="800000"/>
            <a:headEnd/>
            <a:tailEnd/>
          </a:ln>
        </p:spPr>
      </p:pic>
      <p:pic>
        <p:nvPicPr>
          <p:cNvPr id="5" name="Рисунок 4" descr="79649318_NefertiticaricaEgipta.jpg"/>
          <p:cNvPicPr>
            <a:picLocks noChangeAspect="1"/>
          </p:cNvPicPr>
          <p:nvPr/>
        </p:nvPicPr>
        <p:blipFill>
          <a:blip r:embed="rId3"/>
          <a:srcRect/>
          <a:stretch>
            <a:fillRect/>
          </a:stretch>
        </p:blipFill>
        <p:spPr bwMode="auto">
          <a:xfrm>
            <a:off x="3429000" y="2928938"/>
            <a:ext cx="2428875" cy="3413125"/>
          </a:xfrm>
          <a:prstGeom prst="rect">
            <a:avLst/>
          </a:prstGeom>
          <a:noFill/>
          <a:ln w="9525">
            <a:noFill/>
            <a:miter lim="800000"/>
            <a:headEnd/>
            <a:tailEnd/>
          </a:ln>
        </p:spPr>
      </p:pic>
    </p:spTree>
  </p:cSld>
  <p:clrMapOvr>
    <a:masterClrMapping/>
  </p:clrMapOvr>
  <p:transition spd="slow" advClick="0" advTm="9209">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iterate type="wd">
                                    <p:tmPct val="10000"/>
                                  </p:iterate>
                                  <p:childTnLst>
                                    <p:set>
                                      <p:cBhvr>
                                        <p:cTn id="6" dur="1" fill="hold">
                                          <p:stCondLst>
                                            <p:cond delay="0"/>
                                          </p:stCondLst>
                                        </p:cTn>
                                        <p:tgtEl>
                                          <p:spTgt spid="35842">
                                            <p:txEl>
                                              <p:pRg st="0" end="0"/>
                                            </p:txEl>
                                          </p:spTgt>
                                        </p:tgtEl>
                                        <p:attrNameLst>
                                          <p:attrName>style.visibility</p:attrName>
                                        </p:attrNameLst>
                                      </p:cBhvr>
                                      <p:to>
                                        <p:strVal val="visible"/>
                                      </p:to>
                                    </p:set>
                                    <p:animEffect transition="in" filter="fade">
                                      <p:cBhvr>
                                        <p:cTn id="7" dur="1000"/>
                                        <p:tgtEl>
                                          <p:spTgt spid="35842">
                                            <p:txEl>
                                              <p:pRg st="0" end="0"/>
                                            </p:txEl>
                                          </p:spTgt>
                                        </p:tgtEl>
                                      </p:cBhvr>
                                    </p:animEffect>
                                  </p:childTnLst>
                                </p:cTn>
                              </p:par>
                            </p:childTnLst>
                          </p:cTn>
                        </p:par>
                        <p:par>
                          <p:cTn id="8" fill="hold" nodeType="afterGroup">
                            <p:stCondLst>
                              <p:cond delay="3500"/>
                            </p:stCondLst>
                            <p:childTnLst>
                              <p:par>
                                <p:cTn id="9" presetID="53" presetClass="entr" presetSubtype="0" fill="hold" nodeType="afterEffect">
                                  <p:stCondLst>
                                    <p:cond delay="0"/>
                                  </p:stCondLst>
                                  <p:childTnLst>
                                    <p:set>
                                      <p:cBhvr>
                                        <p:cTn id="10" dur="1" fill="hold">
                                          <p:stCondLst>
                                            <p:cond delay="0"/>
                                          </p:stCondLst>
                                        </p:cTn>
                                        <p:tgtEl>
                                          <p:spTgt spid="35844"/>
                                        </p:tgtEl>
                                        <p:attrNameLst>
                                          <p:attrName>style.visibility</p:attrName>
                                        </p:attrNameLst>
                                      </p:cBhvr>
                                      <p:to>
                                        <p:strVal val="visible"/>
                                      </p:to>
                                    </p:set>
                                    <p:anim calcmode="lin" valueType="num">
                                      <p:cBhvr>
                                        <p:cTn id="11" dur="1000" fill="hold"/>
                                        <p:tgtEl>
                                          <p:spTgt spid="35844"/>
                                        </p:tgtEl>
                                        <p:attrNameLst>
                                          <p:attrName>ppt_w</p:attrName>
                                        </p:attrNameLst>
                                      </p:cBhvr>
                                      <p:tavLst>
                                        <p:tav tm="0">
                                          <p:val>
                                            <p:fltVal val="0"/>
                                          </p:val>
                                        </p:tav>
                                        <p:tav tm="100000">
                                          <p:val>
                                            <p:strVal val="#ppt_w"/>
                                          </p:val>
                                        </p:tav>
                                      </p:tavLst>
                                    </p:anim>
                                    <p:anim calcmode="lin" valueType="num">
                                      <p:cBhvr>
                                        <p:cTn id="12" dur="1000" fill="hold"/>
                                        <p:tgtEl>
                                          <p:spTgt spid="35844"/>
                                        </p:tgtEl>
                                        <p:attrNameLst>
                                          <p:attrName>ppt_h</p:attrName>
                                        </p:attrNameLst>
                                      </p:cBhvr>
                                      <p:tavLst>
                                        <p:tav tm="0">
                                          <p:val>
                                            <p:fltVal val="0"/>
                                          </p:val>
                                        </p:tav>
                                        <p:tav tm="100000">
                                          <p:val>
                                            <p:strVal val="#ppt_h"/>
                                          </p:val>
                                        </p:tav>
                                      </p:tavLst>
                                    </p:anim>
                                    <p:animEffect transition="in" filter="fade">
                                      <p:cBhvr>
                                        <p:cTn id="13" dur="1000"/>
                                        <p:tgtEl>
                                          <p:spTgt spid="35844"/>
                                        </p:tgtEl>
                                      </p:cBhvr>
                                    </p:animEffect>
                                  </p:childTnLst>
                                </p:cTn>
                              </p:par>
                              <p:par>
                                <p:cTn id="14" presetID="53" presetClass="entr" presetSubtype="0" fill="hold" nodeType="withEffect">
                                  <p:stCondLst>
                                    <p:cond delay="0"/>
                                  </p:stCondLst>
                                  <p:childTnLst>
                                    <p:set>
                                      <p:cBhvr>
                                        <p:cTn id="15" dur="1" fill="hold">
                                          <p:stCondLst>
                                            <p:cond delay="0"/>
                                          </p:stCondLst>
                                        </p:cTn>
                                        <p:tgtEl>
                                          <p:spTgt spid="35843"/>
                                        </p:tgtEl>
                                        <p:attrNameLst>
                                          <p:attrName>style.visibility</p:attrName>
                                        </p:attrNameLst>
                                      </p:cBhvr>
                                      <p:to>
                                        <p:strVal val="visible"/>
                                      </p:to>
                                    </p:set>
                                    <p:anim calcmode="lin" valueType="num">
                                      <p:cBhvr>
                                        <p:cTn id="16" dur="1000" fill="hold"/>
                                        <p:tgtEl>
                                          <p:spTgt spid="35843"/>
                                        </p:tgtEl>
                                        <p:attrNameLst>
                                          <p:attrName>ppt_w</p:attrName>
                                        </p:attrNameLst>
                                      </p:cBhvr>
                                      <p:tavLst>
                                        <p:tav tm="0">
                                          <p:val>
                                            <p:fltVal val="0"/>
                                          </p:val>
                                        </p:tav>
                                        <p:tav tm="100000">
                                          <p:val>
                                            <p:strVal val="#ppt_w"/>
                                          </p:val>
                                        </p:tav>
                                      </p:tavLst>
                                    </p:anim>
                                    <p:anim calcmode="lin" valueType="num">
                                      <p:cBhvr>
                                        <p:cTn id="17" dur="1000" fill="hold"/>
                                        <p:tgtEl>
                                          <p:spTgt spid="35843"/>
                                        </p:tgtEl>
                                        <p:attrNameLst>
                                          <p:attrName>ppt_h</p:attrName>
                                        </p:attrNameLst>
                                      </p:cBhvr>
                                      <p:tavLst>
                                        <p:tav tm="0">
                                          <p:val>
                                            <p:fltVal val="0"/>
                                          </p:val>
                                        </p:tav>
                                        <p:tav tm="100000">
                                          <p:val>
                                            <p:strVal val="#ppt_h"/>
                                          </p:val>
                                        </p:tav>
                                      </p:tavLst>
                                    </p:anim>
                                    <p:animEffect transition="in" filter="fade">
                                      <p:cBhvr>
                                        <p:cTn id="18" dur="1000"/>
                                        <p:tgtEl>
                                          <p:spTgt spid="35843"/>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750" y="1268413"/>
            <a:ext cx="8229600" cy="4525962"/>
          </a:xfrm>
        </p:spPr>
        <p:txBody>
          <a:bodyPr/>
          <a:lstStyle/>
          <a:p>
            <a:pPr marL="0" indent="0" algn="ctr">
              <a:buFont typeface="Arial" charset="0"/>
              <a:buNone/>
              <a:defRPr/>
            </a:pPr>
            <a:r>
              <a:rPr lang="ru-RU" b="1" dirty="0" smtClean="0">
                <a:latin typeface="Monotype Corsiva" pitchFamily="66" charset="0"/>
              </a:rPr>
              <a:t>Цвета и их восприятие человеком скажут многое о нем опытному психологу. Значение цветов в психологии в наши дни крайне велико. Зная эти особенности можно использовать цвета себе во благо, доставляя радость близким, или успокаивая их во время депрессий. Также это знание способно помочь вам быстрее понять окружающих вас людей.</a:t>
            </a:r>
            <a:endParaRPr lang="ru-RU" b="1" dirty="0" smtClean="0"/>
          </a:p>
          <a:p>
            <a:pPr>
              <a:defRPr/>
            </a:pPr>
            <a:endParaRPr lang="ru-RU" dirty="0"/>
          </a:p>
          <a:p>
            <a:pPr>
              <a:defRPr/>
            </a:pPr>
            <a:endParaRPr lang="ru-RU" dirty="0"/>
          </a:p>
        </p:txBody>
      </p:sp>
      <p:pic>
        <p:nvPicPr>
          <p:cNvPr id="36867" name="Рисунок 1"/>
          <p:cNvPicPr>
            <a:picLocks noChangeAspect="1"/>
          </p:cNvPicPr>
          <p:nvPr/>
        </p:nvPicPr>
        <p:blipFill>
          <a:blip r:embed="rId2"/>
          <a:srcRect/>
          <a:stretch>
            <a:fillRect/>
          </a:stretch>
        </p:blipFill>
        <p:spPr bwMode="auto">
          <a:xfrm rot="5400000">
            <a:off x="1611313" y="-673100"/>
            <a:ext cx="857250" cy="2857500"/>
          </a:xfrm>
          <a:prstGeom prst="rect">
            <a:avLst/>
          </a:prstGeom>
          <a:noFill/>
          <a:ln w="9525">
            <a:noFill/>
            <a:miter lim="800000"/>
            <a:headEnd/>
            <a:tailEnd/>
          </a:ln>
        </p:spPr>
      </p:pic>
      <p:pic>
        <p:nvPicPr>
          <p:cNvPr id="36868" name="Рисунок 4"/>
          <p:cNvPicPr>
            <a:picLocks noChangeAspect="1"/>
          </p:cNvPicPr>
          <p:nvPr/>
        </p:nvPicPr>
        <p:blipFill>
          <a:blip r:embed="rId2"/>
          <a:srcRect/>
          <a:stretch>
            <a:fillRect/>
          </a:stretch>
        </p:blipFill>
        <p:spPr bwMode="auto">
          <a:xfrm rot="5400000">
            <a:off x="6796088" y="-668337"/>
            <a:ext cx="857250" cy="2857500"/>
          </a:xfrm>
          <a:prstGeom prst="rect">
            <a:avLst/>
          </a:prstGeom>
          <a:noFill/>
          <a:ln w="9525">
            <a:noFill/>
            <a:miter lim="800000"/>
            <a:headEnd/>
            <a:tailEnd/>
          </a:ln>
        </p:spPr>
      </p:pic>
      <p:pic>
        <p:nvPicPr>
          <p:cNvPr id="36869" name="Рисунок 5"/>
          <p:cNvPicPr>
            <a:picLocks noChangeAspect="1"/>
          </p:cNvPicPr>
          <p:nvPr/>
        </p:nvPicPr>
        <p:blipFill>
          <a:blip r:embed="rId2"/>
          <a:srcRect/>
          <a:stretch>
            <a:fillRect/>
          </a:stretch>
        </p:blipFill>
        <p:spPr bwMode="auto">
          <a:xfrm rot="5400000">
            <a:off x="1454150" y="4300538"/>
            <a:ext cx="857250" cy="2857500"/>
          </a:xfrm>
          <a:prstGeom prst="rect">
            <a:avLst/>
          </a:prstGeom>
          <a:noFill/>
          <a:ln w="9525">
            <a:noFill/>
            <a:miter lim="800000"/>
            <a:headEnd/>
            <a:tailEnd/>
          </a:ln>
        </p:spPr>
      </p:pic>
      <p:pic>
        <p:nvPicPr>
          <p:cNvPr id="36870" name="Рисунок 6"/>
          <p:cNvPicPr>
            <a:picLocks noChangeAspect="1"/>
          </p:cNvPicPr>
          <p:nvPr/>
        </p:nvPicPr>
        <p:blipFill>
          <a:blip r:embed="rId2"/>
          <a:srcRect/>
          <a:stretch>
            <a:fillRect/>
          </a:stretch>
        </p:blipFill>
        <p:spPr bwMode="auto">
          <a:xfrm rot="5400000">
            <a:off x="6789738" y="4452938"/>
            <a:ext cx="857250" cy="2857500"/>
          </a:xfrm>
          <a:prstGeom prst="rect">
            <a:avLst/>
          </a:prstGeom>
          <a:noFill/>
          <a:ln w="9525">
            <a:noFill/>
            <a:miter lim="800000"/>
            <a:headEnd/>
            <a:tailEnd/>
          </a:ln>
        </p:spPr>
      </p:pic>
    </p:spTree>
  </p:cSld>
  <p:clrMapOvr>
    <a:masterClrMapping/>
  </p:clrMapOvr>
  <p:transition spd="slow" advClick="0" advTm="11403">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53" presetClass="entr" presetSubtype="0" fill="hold" nodeType="withEffect">
                                  <p:stCondLst>
                                    <p:cond delay="0"/>
                                  </p:stCondLst>
                                  <p:childTnLst>
                                    <p:set>
                                      <p:cBhvr>
                                        <p:cTn id="9" dur="1" fill="hold">
                                          <p:stCondLst>
                                            <p:cond delay="0"/>
                                          </p:stCondLst>
                                        </p:cTn>
                                        <p:tgtEl>
                                          <p:spTgt spid="36867"/>
                                        </p:tgtEl>
                                        <p:attrNameLst>
                                          <p:attrName>style.visibility</p:attrName>
                                        </p:attrNameLst>
                                      </p:cBhvr>
                                      <p:to>
                                        <p:strVal val="visible"/>
                                      </p:to>
                                    </p:set>
                                    <p:anim calcmode="lin" valueType="num">
                                      <p:cBhvr>
                                        <p:cTn id="10" dur="1000" fill="hold"/>
                                        <p:tgtEl>
                                          <p:spTgt spid="36867"/>
                                        </p:tgtEl>
                                        <p:attrNameLst>
                                          <p:attrName>ppt_w</p:attrName>
                                        </p:attrNameLst>
                                      </p:cBhvr>
                                      <p:tavLst>
                                        <p:tav tm="0">
                                          <p:val>
                                            <p:fltVal val="0"/>
                                          </p:val>
                                        </p:tav>
                                        <p:tav tm="100000">
                                          <p:val>
                                            <p:strVal val="#ppt_w"/>
                                          </p:val>
                                        </p:tav>
                                      </p:tavLst>
                                    </p:anim>
                                    <p:anim calcmode="lin" valueType="num">
                                      <p:cBhvr>
                                        <p:cTn id="11" dur="1000" fill="hold"/>
                                        <p:tgtEl>
                                          <p:spTgt spid="36867"/>
                                        </p:tgtEl>
                                        <p:attrNameLst>
                                          <p:attrName>ppt_h</p:attrName>
                                        </p:attrNameLst>
                                      </p:cBhvr>
                                      <p:tavLst>
                                        <p:tav tm="0">
                                          <p:val>
                                            <p:fltVal val="0"/>
                                          </p:val>
                                        </p:tav>
                                        <p:tav tm="100000">
                                          <p:val>
                                            <p:strVal val="#ppt_h"/>
                                          </p:val>
                                        </p:tav>
                                      </p:tavLst>
                                    </p:anim>
                                    <p:animEffect transition="in" filter="fade">
                                      <p:cBhvr>
                                        <p:cTn id="12" dur="1000"/>
                                        <p:tgtEl>
                                          <p:spTgt spid="36867"/>
                                        </p:tgtEl>
                                      </p:cBhvr>
                                    </p:animEffect>
                                  </p:childTnLst>
                                </p:cTn>
                              </p:par>
                              <p:par>
                                <p:cTn id="13" presetID="53" presetClass="entr" presetSubtype="0" fill="hold" nodeType="withEffect">
                                  <p:stCondLst>
                                    <p:cond delay="0"/>
                                  </p:stCondLst>
                                  <p:childTnLst>
                                    <p:set>
                                      <p:cBhvr>
                                        <p:cTn id="14" dur="1" fill="hold">
                                          <p:stCondLst>
                                            <p:cond delay="0"/>
                                          </p:stCondLst>
                                        </p:cTn>
                                        <p:tgtEl>
                                          <p:spTgt spid="36868"/>
                                        </p:tgtEl>
                                        <p:attrNameLst>
                                          <p:attrName>style.visibility</p:attrName>
                                        </p:attrNameLst>
                                      </p:cBhvr>
                                      <p:to>
                                        <p:strVal val="visible"/>
                                      </p:to>
                                    </p:set>
                                    <p:anim calcmode="lin" valueType="num">
                                      <p:cBhvr>
                                        <p:cTn id="15" dur="1000" fill="hold"/>
                                        <p:tgtEl>
                                          <p:spTgt spid="36868"/>
                                        </p:tgtEl>
                                        <p:attrNameLst>
                                          <p:attrName>ppt_w</p:attrName>
                                        </p:attrNameLst>
                                      </p:cBhvr>
                                      <p:tavLst>
                                        <p:tav tm="0">
                                          <p:val>
                                            <p:fltVal val="0"/>
                                          </p:val>
                                        </p:tav>
                                        <p:tav tm="100000">
                                          <p:val>
                                            <p:strVal val="#ppt_w"/>
                                          </p:val>
                                        </p:tav>
                                      </p:tavLst>
                                    </p:anim>
                                    <p:anim calcmode="lin" valueType="num">
                                      <p:cBhvr>
                                        <p:cTn id="16" dur="1000" fill="hold"/>
                                        <p:tgtEl>
                                          <p:spTgt spid="36868"/>
                                        </p:tgtEl>
                                        <p:attrNameLst>
                                          <p:attrName>ppt_h</p:attrName>
                                        </p:attrNameLst>
                                      </p:cBhvr>
                                      <p:tavLst>
                                        <p:tav tm="0">
                                          <p:val>
                                            <p:fltVal val="0"/>
                                          </p:val>
                                        </p:tav>
                                        <p:tav tm="100000">
                                          <p:val>
                                            <p:strVal val="#ppt_h"/>
                                          </p:val>
                                        </p:tav>
                                      </p:tavLst>
                                    </p:anim>
                                    <p:animEffect transition="in" filter="fade">
                                      <p:cBhvr>
                                        <p:cTn id="17" dur="1000"/>
                                        <p:tgtEl>
                                          <p:spTgt spid="36868"/>
                                        </p:tgtEl>
                                      </p:cBhvr>
                                    </p:animEffect>
                                  </p:childTnLst>
                                </p:cTn>
                              </p:par>
                              <p:par>
                                <p:cTn id="18" presetID="53" presetClass="entr" presetSubtype="0" fill="hold" nodeType="withEffect">
                                  <p:stCondLst>
                                    <p:cond delay="0"/>
                                  </p:stCondLst>
                                  <p:childTnLst>
                                    <p:set>
                                      <p:cBhvr>
                                        <p:cTn id="19" dur="1" fill="hold">
                                          <p:stCondLst>
                                            <p:cond delay="0"/>
                                          </p:stCondLst>
                                        </p:cTn>
                                        <p:tgtEl>
                                          <p:spTgt spid="36870"/>
                                        </p:tgtEl>
                                        <p:attrNameLst>
                                          <p:attrName>style.visibility</p:attrName>
                                        </p:attrNameLst>
                                      </p:cBhvr>
                                      <p:to>
                                        <p:strVal val="visible"/>
                                      </p:to>
                                    </p:set>
                                    <p:anim calcmode="lin" valueType="num">
                                      <p:cBhvr>
                                        <p:cTn id="20" dur="1000" fill="hold"/>
                                        <p:tgtEl>
                                          <p:spTgt spid="36870"/>
                                        </p:tgtEl>
                                        <p:attrNameLst>
                                          <p:attrName>ppt_w</p:attrName>
                                        </p:attrNameLst>
                                      </p:cBhvr>
                                      <p:tavLst>
                                        <p:tav tm="0">
                                          <p:val>
                                            <p:fltVal val="0"/>
                                          </p:val>
                                        </p:tav>
                                        <p:tav tm="100000">
                                          <p:val>
                                            <p:strVal val="#ppt_w"/>
                                          </p:val>
                                        </p:tav>
                                      </p:tavLst>
                                    </p:anim>
                                    <p:anim calcmode="lin" valueType="num">
                                      <p:cBhvr>
                                        <p:cTn id="21" dur="1000" fill="hold"/>
                                        <p:tgtEl>
                                          <p:spTgt spid="36870"/>
                                        </p:tgtEl>
                                        <p:attrNameLst>
                                          <p:attrName>ppt_h</p:attrName>
                                        </p:attrNameLst>
                                      </p:cBhvr>
                                      <p:tavLst>
                                        <p:tav tm="0">
                                          <p:val>
                                            <p:fltVal val="0"/>
                                          </p:val>
                                        </p:tav>
                                        <p:tav tm="100000">
                                          <p:val>
                                            <p:strVal val="#ppt_h"/>
                                          </p:val>
                                        </p:tav>
                                      </p:tavLst>
                                    </p:anim>
                                    <p:animEffect transition="in" filter="fade">
                                      <p:cBhvr>
                                        <p:cTn id="22" dur="1000"/>
                                        <p:tgtEl>
                                          <p:spTgt spid="36870"/>
                                        </p:tgtEl>
                                      </p:cBhvr>
                                    </p:animEffect>
                                  </p:childTnLst>
                                </p:cTn>
                              </p:par>
                              <p:par>
                                <p:cTn id="23" presetID="53" presetClass="entr" presetSubtype="0" fill="hold" nodeType="withEffect">
                                  <p:stCondLst>
                                    <p:cond delay="0"/>
                                  </p:stCondLst>
                                  <p:childTnLst>
                                    <p:set>
                                      <p:cBhvr>
                                        <p:cTn id="24" dur="1" fill="hold">
                                          <p:stCondLst>
                                            <p:cond delay="0"/>
                                          </p:stCondLst>
                                        </p:cTn>
                                        <p:tgtEl>
                                          <p:spTgt spid="36869"/>
                                        </p:tgtEl>
                                        <p:attrNameLst>
                                          <p:attrName>style.visibility</p:attrName>
                                        </p:attrNameLst>
                                      </p:cBhvr>
                                      <p:to>
                                        <p:strVal val="visible"/>
                                      </p:to>
                                    </p:set>
                                    <p:anim calcmode="lin" valueType="num">
                                      <p:cBhvr>
                                        <p:cTn id="25" dur="1000" fill="hold"/>
                                        <p:tgtEl>
                                          <p:spTgt spid="36869"/>
                                        </p:tgtEl>
                                        <p:attrNameLst>
                                          <p:attrName>ppt_w</p:attrName>
                                        </p:attrNameLst>
                                      </p:cBhvr>
                                      <p:tavLst>
                                        <p:tav tm="0">
                                          <p:val>
                                            <p:fltVal val="0"/>
                                          </p:val>
                                        </p:tav>
                                        <p:tav tm="100000">
                                          <p:val>
                                            <p:strVal val="#ppt_w"/>
                                          </p:val>
                                        </p:tav>
                                      </p:tavLst>
                                    </p:anim>
                                    <p:anim calcmode="lin" valueType="num">
                                      <p:cBhvr>
                                        <p:cTn id="26" dur="1000" fill="hold"/>
                                        <p:tgtEl>
                                          <p:spTgt spid="36869"/>
                                        </p:tgtEl>
                                        <p:attrNameLst>
                                          <p:attrName>ppt_h</p:attrName>
                                        </p:attrNameLst>
                                      </p:cBhvr>
                                      <p:tavLst>
                                        <p:tav tm="0">
                                          <p:val>
                                            <p:fltVal val="0"/>
                                          </p:val>
                                        </p:tav>
                                        <p:tav tm="100000">
                                          <p:val>
                                            <p:strVal val="#ppt_h"/>
                                          </p:val>
                                        </p:tav>
                                      </p:tavLst>
                                    </p:anim>
                                    <p:animEffect transition="in" filter="fade">
                                      <p:cBhvr>
                                        <p:cTn id="27" dur="1000"/>
                                        <p:tgtEl>
                                          <p:spTgt spid="3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ъект 2"/>
          <p:cNvSpPr>
            <a:spLocks noGrp="1"/>
          </p:cNvSpPr>
          <p:nvPr>
            <p:ph idx="1"/>
          </p:nvPr>
        </p:nvSpPr>
        <p:spPr>
          <a:xfrm>
            <a:off x="395288" y="2133600"/>
            <a:ext cx="8229600" cy="4525963"/>
          </a:xfrm>
        </p:spPr>
        <p:txBody>
          <a:bodyPr/>
          <a:lstStyle/>
          <a:p>
            <a:pPr marL="0" indent="0" algn="ctr">
              <a:buFont typeface="Arial" charset="0"/>
              <a:buNone/>
            </a:pPr>
            <a:r>
              <a:rPr lang="ru-RU" sz="6000" smtClean="0">
                <a:latin typeface="Monotype Corsiva" pitchFamily="66" charset="0"/>
              </a:rPr>
              <a:t>Благодарю за внимание.</a:t>
            </a:r>
          </a:p>
        </p:txBody>
      </p:sp>
      <p:pic>
        <p:nvPicPr>
          <p:cNvPr id="37891" name="Рисунок 3"/>
          <p:cNvPicPr>
            <a:picLocks noChangeAspect="1"/>
          </p:cNvPicPr>
          <p:nvPr/>
        </p:nvPicPr>
        <p:blipFill>
          <a:blip r:embed="rId3"/>
          <a:srcRect/>
          <a:stretch>
            <a:fillRect/>
          </a:stretch>
        </p:blipFill>
        <p:spPr bwMode="auto">
          <a:xfrm>
            <a:off x="3059113" y="3284538"/>
            <a:ext cx="2895600" cy="2924175"/>
          </a:xfrm>
          <a:prstGeom prst="rect">
            <a:avLst/>
          </a:prstGeom>
          <a:noFill/>
          <a:ln w="9525">
            <a:noFill/>
            <a:miter lim="800000"/>
            <a:headEnd/>
            <a:tailEnd/>
          </a:ln>
        </p:spPr>
      </p:pic>
    </p:spTree>
    <p:custDataLst>
      <p:tags r:id="rId1"/>
    </p:custDataLst>
  </p:cSld>
  <p:clrMapOvr>
    <a:masterClrMapping/>
  </p:clrMapOvr>
  <p:transition spd="slow" advClick="0" advTm="4814">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iterate type="wd">
                                    <p:tmPct val="10000"/>
                                  </p:iterate>
                                  <p:childTnLst>
                                    <p:set>
                                      <p:cBhvr>
                                        <p:cTn id="6" dur="1" fill="hold">
                                          <p:stCondLst>
                                            <p:cond delay="0"/>
                                          </p:stCondLst>
                                        </p:cTn>
                                        <p:tgtEl>
                                          <p:spTgt spid="37890">
                                            <p:txEl>
                                              <p:pRg st="0" end="0"/>
                                            </p:txEl>
                                          </p:spTgt>
                                        </p:tgtEl>
                                        <p:attrNameLst>
                                          <p:attrName>style.visibility</p:attrName>
                                        </p:attrNameLst>
                                      </p:cBhvr>
                                      <p:to>
                                        <p:strVal val="visible"/>
                                      </p:to>
                                    </p:set>
                                    <p:animEffect transition="in" filter="fade">
                                      <p:cBhvr>
                                        <p:cTn id="7" dur="1000"/>
                                        <p:tgtEl>
                                          <p:spTgt spid="37890">
                                            <p:txEl>
                                              <p:pRg st="0" end="0"/>
                                            </p:txEl>
                                          </p:spTgt>
                                        </p:tgtEl>
                                      </p:cBhvr>
                                    </p:animEffect>
                                  </p:childTnLst>
                                </p:cTn>
                              </p:par>
                            </p:childTnLst>
                          </p:cTn>
                        </p:par>
                        <p:par>
                          <p:cTn id="8" fill="hold" nodeType="withGroup">
                            <p:stCondLst>
                              <p:cond delay="1300"/>
                            </p:stCondLst>
                            <p:childTnLst>
                              <p:par>
                                <p:cTn id="9" presetID="53" presetClass="entr" presetSubtype="0" fill="hold" nodeType="afterEffect">
                                  <p:stCondLst>
                                    <p:cond delay="250"/>
                                  </p:stCondLst>
                                  <p:childTnLst>
                                    <p:set>
                                      <p:cBhvr>
                                        <p:cTn id="10" dur="1" fill="hold">
                                          <p:stCondLst>
                                            <p:cond delay="0"/>
                                          </p:stCondLst>
                                        </p:cTn>
                                        <p:tgtEl>
                                          <p:spTgt spid="37891"/>
                                        </p:tgtEl>
                                        <p:attrNameLst>
                                          <p:attrName>style.visibility</p:attrName>
                                        </p:attrNameLst>
                                      </p:cBhvr>
                                      <p:to>
                                        <p:strVal val="visible"/>
                                      </p:to>
                                    </p:set>
                                    <p:anim calcmode="lin" valueType="num">
                                      <p:cBhvr>
                                        <p:cTn id="11" dur="1000" fill="hold"/>
                                        <p:tgtEl>
                                          <p:spTgt spid="37891"/>
                                        </p:tgtEl>
                                        <p:attrNameLst>
                                          <p:attrName>ppt_w</p:attrName>
                                        </p:attrNameLst>
                                      </p:cBhvr>
                                      <p:tavLst>
                                        <p:tav tm="0">
                                          <p:val>
                                            <p:fltVal val="0"/>
                                          </p:val>
                                        </p:tav>
                                        <p:tav tm="100000">
                                          <p:val>
                                            <p:strVal val="#ppt_w"/>
                                          </p:val>
                                        </p:tav>
                                      </p:tavLst>
                                    </p:anim>
                                    <p:anim calcmode="lin" valueType="num">
                                      <p:cBhvr>
                                        <p:cTn id="12" dur="1000" fill="hold"/>
                                        <p:tgtEl>
                                          <p:spTgt spid="37891"/>
                                        </p:tgtEl>
                                        <p:attrNameLst>
                                          <p:attrName>ppt_h</p:attrName>
                                        </p:attrNameLst>
                                      </p:cBhvr>
                                      <p:tavLst>
                                        <p:tav tm="0">
                                          <p:val>
                                            <p:fltVal val="0"/>
                                          </p:val>
                                        </p:tav>
                                        <p:tav tm="100000">
                                          <p:val>
                                            <p:strVal val="#ppt_h"/>
                                          </p:val>
                                        </p:tav>
                                      </p:tavLst>
                                    </p:anim>
                                    <p:animEffect transition="in" filter="fade">
                                      <p:cBhvr>
                                        <p:cTn id="13" dur="1000"/>
                                        <p:tgtEl>
                                          <p:spTgt spid="37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pic>
        <p:nvPicPr>
          <p:cNvPr id="5122" name="Рисунок 1"/>
          <p:cNvPicPr>
            <a:picLocks noChangeAspect="1"/>
          </p:cNvPicPr>
          <p:nvPr/>
        </p:nvPicPr>
        <p:blipFill>
          <a:blip r:embed="rId2"/>
          <a:srcRect/>
          <a:stretch>
            <a:fillRect/>
          </a:stretch>
        </p:blipFill>
        <p:spPr bwMode="auto">
          <a:xfrm>
            <a:off x="179388" y="5127625"/>
            <a:ext cx="1871662" cy="1576388"/>
          </a:xfrm>
          <a:prstGeom prst="rect">
            <a:avLst/>
          </a:prstGeom>
          <a:noFill/>
          <a:ln w="9525">
            <a:noFill/>
            <a:miter lim="800000"/>
            <a:headEnd/>
            <a:tailEnd/>
          </a:ln>
        </p:spPr>
      </p:pic>
      <p:sp>
        <p:nvSpPr>
          <p:cNvPr id="5123" name="Содержимое 2"/>
          <p:cNvSpPr>
            <a:spLocks noGrp="1"/>
          </p:cNvSpPr>
          <p:nvPr>
            <p:ph idx="1"/>
          </p:nvPr>
        </p:nvSpPr>
        <p:spPr>
          <a:xfrm>
            <a:off x="428625" y="285750"/>
            <a:ext cx="8229600" cy="4525963"/>
          </a:xfrm>
        </p:spPr>
        <p:txBody>
          <a:bodyPr/>
          <a:lstStyle/>
          <a:p>
            <a:pPr algn="ctr" eaLnBrk="1" hangingPunct="1">
              <a:buFont typeface="Arial" charset="0"/>
              <a:buNone/>
            </a:pPr>
            <a:endParaRPr lang="ru-RU" b="1" smtClean="0">
              <a:latin typeface="Monotype Corsiva" pitchFamily="66" charset="0"/>
            </a:endParaRPr>
          </a:p>
          <a:p>
            <a:pPr algn="ctr" eaLnBrk="1" hangingPunct="1">
              <a:buFont typeface="Arial" charset="0"/>
              <a:buNone/>
            </a:pPr>
            <a:endParaRPr lang="en-US" b="1" smtClean="0">
              <a:latin typeface="Monotype Corsiva" pitchFamily="66" charset="0"/>
            </a:endParaRPr>
          </a:p>
          <a:p>
            <a:pPr algn="ctr" eaLnBrk="1" hangingPunct="1">
              <a:buFont typeface="Arial" charset="0"/>
              <a:buNone/>
            </a:pPr>
            <a:r>
              <a:rPr lang="ru-RU" b="1" smtClean="0">
                <a:latin typeface="Monotype Corsiva" pitchFamily="66" charset="0"/>
              </a:rPr>
              <a:t> С другой стороны, из  курса физики мы знаем, что цвета - это излучения, имеющие волны различной длины и характеризующиеся различной степенью отражения , преломления и поглощения. </a:t>
            </a:r>
            <a:endParaRPr lang="en-US" b="1" smtClean="0">
              <a:latin typeface="Monotype Corsiva" pitchFamily="66" charset="0"/>
            </a:endParaRPr>
          </a:p>
          <a:p>
            <a:pPr algn="ctr" eaLnBrk="1" hangingPunct="1">
              <a:buFont typeface="Arial" charset="0"/>
              <a:buNone/>
            </a:pPr>
            <a:r>
              <a:rPr lang="ru-RU" b="1" smtClean="0">
                <a:latin typeface="Monotype Corsiva" pitchFamily="66" charset="0"/>
              </a:rPr>
              <a:t>Глаз воспринимает цвет, и мгновенно в мозгу</a:t>
            </a:r>
          </a:p>
          <a:p>
            <a:pPr algn="ctr" eaLnBrk="1" hangingPunct="1">
              <a:buFont typeface="Arial" charset="0"/>
              <a:buNone/>
            </a:pPr>
            <a:r>
              <a:rPr lang="ru-RU" b="1" smtClean="0">
                <a:latin typeface="Monotype Corsiva" pitchFamily="66" charset="0"/>
              </a:rPr>
              <a:t>начинается процесс, отзывающийся в периферийной нервной системе.</a:t>
            </a:r>
          </a:p>
          <a:p>
            <a:pPr eaLnBrk="1" hangingPunct="1"/>
            <a:endParaRPr lang="ru-RU" smtClean="0"/>
          </a:p>
        </p:txBody>
      </p:sp>
      <p:pic>
        <p:nvPicPr>
          <p:cNvPr id="5124" name="Рисунок 3"/>
          <p:cNvPicPr>
            <a:picLocks noChangeAspect="1"/>
          </p:cNvPicPr>
          <p:nvPr/>
        </p:nvPicPr>
        <p:blipFill>
          <a:blip r:embed="rId2"/>
          <a:srcRect/>
          <a:stretch>
            <a:fillRect/>
          </a:stretch>
        </p:blipFill>
        <p:spPr bwMode="auto">
          <a:xfrm flipV="1">
            <a:off x="0" y="93663"/>
            <a:ext cx="1871663" cy="1577975"/>
          </a:xfrm>
          <a:prstGeom prst="rect">
            <a:avLst/>
          </a:prstGeom>
          <a:noFill/>
          <a:ln w="9525">
            <a:noFill/>
            <a:miter lim="800000"/>
            <a:headEnd/>
            <a:tailEnd/>
          </a:ln>
        </p:spPr>
      </p:pic>
      <p:pic>
        <p:nvPicPr>
          <p:cNvPr id="5125" name="Рисунок 4"/>
          <p:cNvPicPr>
            <a:picLocks noChangeAspect="1"/>
          </p:cNvPicPr>
          <p:nvPr/>
        </p:nvPicPr>
        <p:blipFill>
          <a:blip r:embed="rId2"/>
          <a:srcRect/>
          <a:stretch>
            <a:fillRect/>
          </a:stretch>
        </p:blipFill>
        <p:spPr bwMode="auto">
          <a:xfrm flipH="1">
            <a:off x="7242175" y="5127625"/>
            <a:ext cx="1873250" cy="1576388"/>
          </a:xfrm>
          <a:prstGeom prst="rect">
            <a:avLst/>
          </a:prstGeom>
          <a:noFill/>
          <a:ln w="9525">
            <a:noFill/>
            <a:miter lim="800000"/>
            <a:headEnd/>
            <a:tailEnd/>
          </a:ln>
        </p:spPr>
      </p:pic>
      <p:pic>
        <p:nvPicPr>
          <p:cNvPr id="5126" name="Рисунок 5"/>
          <p:cNvPicPr>
            <a:picLocks noChangeAspect="1"/>
          </p:cNvPicPr>
          <p:nvPr/>
        </p:nvPicPr>
        <p:blipFill>
          <a:blip r:embed="rId2"/>
          <a:srcRect/>
          <a:stretch>
            <a:fillRect/>
          </a:stretch>
        </p:blipFill>
        <p:spPr bwMode="auto">
          <a:xfrm flipH="1" flipV="1">
            <a:off x="7242175" y="115888"/>
            <a:ext cx="1873250" cy="1577975"/>
          </a:xfrm>
          <a:prstGeom prst="rect">
            <a:avLst/>
          </a:prstGeom>
          <a:noFill/>
          <a:ln w="9525">
            <a:noFill/>
            <a:miter lim="800000"/>
            <a:headEnd/>
            <a:tailEnd/>
          </a:ln>
        </p:spPr>
      </p:pic>
    </p:spTree>
  </p:cSld>
  <p:clrMapOvr>
    <a:masterClrMapping/>
  </p:clrMapOvr>
  <p:transition spd="slow" advClick="0" advTm="14116">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iterate type="wd">
                                    <p:tmPct val="10000"/>
                                  </p:iterate>
                                  <p:childTnLst>
                                    <p:set>
                                      <p:cBhvr>
                                        <p:cTn id="6" dur="1" fill="hold">
                                          <p:stCondLst>
                                            <p:cond delay="0"/>
                                          </p:stCondLst>
                                        </p:cTn>
                                        <p:tgtEl>
                                          <p:spTgt spid="5123">
                                            <p:txEl>
                                              <p:pRg st="2" end="2"/>
                                            </p:txEl>
                                          </p:spTgt>
                                        </p:tgtEl>
                                        <p:attrNameLst>
                                          <p:attrName>style.visibility</p:attrName>
                                        </p:attrNameLst>
                                      </p:cBhvr>
                                      <p:to>
                                        <p:strVal val="visible"/>
                                      </p:to>
                                    </p:set>
                                    <p:animEffect transition="in" filter="fade">
                                      <p:cBhvr>
                                        <p:cTn id="7" dur="1000"/>
                                        <p:tgtEl>
                                          <p:spTgt spid="5123">
                                            <p:txEl>
                                              <p:pRg st="2" end="2"/>
                                            </p:txEl>
                                          </p:spTgt>
                                        </p:tgtEl>
                                      </p:cBhvr>
                                    </p:animEffect>
                                  </p:childTnLst>
                                </p:cTn>
                              </p:par>
                            </p:childTnLst>
                          </p:cTn>
                        </p:par>
                        <p:par>
                          <p:cTn id="8" fill="hold" nodeType="afterGroup">
                            <p:stCondLst>
                              <p:cond delay="4000"/>
                            </p:stCondLst>
                            <p:childTnLst>
                              <p:par>
                                <p:cTn id="9" presetID="10" presetClass="entr" presetSubtype="0" fill="hold" nodeType="afterEffect">
                                  <p:stCondLst>
                                    <p:cond delay="1000"/>
                                  </p:stCondLst>
                                  <p:iterate type="wd">
                                    <p:tmPct val="10000"/>
                                  </p:iterate>
                                  <p:childTnLst>
                                    <p:set>
                                      <p:cBhvr>
                                        <p:cTn id="10" dur="1" fill="hold">
                                          <p:stCondLst>
                                            <p:cond delay="0"/>
                                          </p:stCondLst>
                                        </p:cTn>
                                        <p:tgtEl>
                                          <p:spTgt spid="5123">
                                            <p:txEl>
                                              <p:pRg st="3" end="3"/>
                                            </p:txEl>
                                          </p:spTgt>
                                        </p:tgtEl>
                                        <p:attrNameLst>
                                          <p:attrName>style.visibility</p:attrName>
                                        </p:attrNameLst>
                                      </p:cBhvr>
                                      <p:to>
                                        <p:strVal val="visible"/>
                                      </p:to>
                                    </p:set>
                                    <p:animEffect transition="in" filter="fade">
                                      <p:cBhvr>
                                        <p:cTn id="11" dur="1000"/>
                                        <p:tgtEl>
                                          <p:spTgt spid="5123">
                                            <p:txEl>
                                              <p:pRg st="3" end="3"/>
                                            </p:txEl>
                                          </p:spTgt>
                                        </p:tgtEl>
                                      </p:cBhvr>
                                    </p:animEffect>
                                  </p:childTnLst>
                                </p:cTn>
                              </p:par>
                              <p:par>
                                <p:cTn id="12" presetID="10" presetClass="entr" presetSubtype="0" fill="hold" nodeType="withEffect">
                                  <p:stCondLst>
                                    <p:cond delay="1000"/>
                                  </p:stCondLst>
                                  <p:iterate type="wd">
                                    <p:tmPct val="10000"/>
                                  </p:iterate>
                                  <p:childTnLst>
                                    <p:set>
                                      <p:cBhvr>
                                        <p:cTn id="13" dur="1" fill="hold">
                                          <p:stCondLst>
                                            <p:cond delay="0"/>
                                          </p:stCondLst>
                                        </p:cTn>
                                        <p:tgtEl>
                                          <p:spTgt spid="5123">
                                            <p:txEl>
                                              <p:pRg st="4" end="4"/>
                                            </p:txEl>
                                          </p:spTgt>
                                        </p:tgtEl>
                                        <p:attrNameLst>
                                          <p:attrName>style.visibility</p:attrName>
                                        </p:attrNameLst>
                                      </p:cBhvr>
                                      <p:to>
                                        <p:strVal val="visible"/>
                                      </p:to>
                                    </p:set>
                                    <p:animEffect transition="in" filter="fade">
                                      <p:cBhvr>
                                        <p:cTn id="14" dur="1000"/>
                                        <p:tgtEl>
                                          <p:spTgt spid="5123">
                                            <p:txEl>
                                              <p:pRg st="4" end="4"/>
                                            </p:txEl>
                                          </p:spTgt>
                                        </p:tgtEl>
                                      </p:cBhvr>
                                    </p:animEffect>
                                  </p:childTnLst>
                                </p:cTn>
                              </p:par>
                              <p:par>
                                <p:cTn id="15" presetID="10" presetClass="entr" presetSubtype="0" fill="hold" nodeType="withEffect">
                                  <p:stCondLst>
                                    <p:cond delay="1000"/>
                                  </p:stCondLst>
                                  <p:childTnLst>
                                    <p:set>
                                      <p:cBhvr>
                                        <p:cTn id="16" dur="1" fill="hold">
                                          <p:stCondLst>
                                            <p:cond delay="0"/>
                                          </p:stCondLst>
                                        </p:cTn>
                                        <p:tgtEl>
                                          <p:spTgt spid="5124"/>
                                        </p:tgtEl>
                                        <p:attrNameLst>
                                          <p:attrName>style.visibility</p:attrName>
                                        </p:attrNameLst>
                                      </p:cBhvr>
                                      <p:to>
                                        <p:strVal val="visible"/>
                                      </p:to>
                                    </p:set>
                                    <p:animEffect transition="in" filter="fade">
                                      <p:cBhvr>
                                        <p:cTn id="17" dur="1000"/>
                                        <p:tgtEl>
                                          <p:spTgt spid="5124"/>
                                        </p:tgtEl>
                                      </p:cBhvr>
                                    </p:animEffect>
                                  </p:childTnLst>
                                </p:cTn>
                              </p:par>
                              <p:par>
                                <p:cTn id="18" presetID="10" presetClass="entr" presetSubtype="0" fill="hold" nodeType="withEffect">
                                  <p:stCondLst>
                                    <p:cond delay="1000"/>
                                  </p:stCondLst>
                                  <p:childTnLst>
                                    <p:set>
                                      <p:cBhvr>
                                        <p:cTn id="19" dur="1" fill="hold">
                                          <p:stCondLst>
                                            <p:cond delay="0"/>
                                          </p:stCondLst>
                                        </p:cTn>
                                        <p:tgtEl>
                                          <p:spTgt spid="5126"/>
                                        </p:tgtEl>
                                        <p:attrNameLst>
                                          <p:attrName>style.visibility</p:attrName>
                                        </p:attrNameLst>
                                      </p:cBhvr>
                                      <p:to>
                                        <p:strVal val="visible"/>
                                      </p:to>
                                    </p:set>
                                    <p:animEffect transition="in" filter="fade">
                                      <p:cBhvr>
                                        <p:cTn id="20" dur="1000"/>
                                        <p:tgtEl>
                                          <p:spTgt spid="5126"/>
                                        </p:tgtEl>
                                      </p:cBhvr>
                                    </p:animEffect>
                                  </p:childTnLst>
                                </p:cTn>
                              </p:par>
                              <p:par>
                                <p:cTn id="21" presetID="10" presetClass="entr" presetSubtype="0" fill="hold" nodeType="withEffect">
                                  <p:stCondLst>
                                    <p:cond delay="1000"/>
                                  </p:stCondLst>
                                  <p:childTnLst>
                                    <p:set>
                                      <p:cBhvr>
                                        <p:cTn id="22" dur="1" fill="hold">
                                          <p:stCondLst>
                                            <p:cond delay="0"/>
                                          </p:stCondLst>
                                        </p:cTn>
                                        <p:tgtEl>
                                          <p:spTgt spid="5125"/>
                                        </p:tgtEl>
                                        <p:attrNameLst>
                                          <p:attrName>style.visibility</p:attrName>
                                        </p:attrNameLst>
                                      </p:cBhvr>
                                      <p:to>
                                        <p:strVal val="visible"/>
                                      </p:to>
                                    </p:set>
                                    <p:animEffect transition="in" filter="fade">
                                      <p:cBhvr>
                                        <p:cTn id="23" dur="1000"/>
                                        <p:tgtEl>
                                          <p:spTgt spid="5125"/>
                                        </p:tgtEl>
                                      </p:cBhvr>
                                    </p:animEffect>
                                  </p:childTnLst>
                                </p:cTn>
                              </p:par>
                              <p:par>
                                <p:cTn id="24" presetID="10" presetClass="entr" presetSubtype="0" fill="hold" nodeType="withEffect">
                                  <p:stCondLst>
                                    <p:cond delay="1000"/>
                                  </p:stCondLst>
                                  <p:childTnLst>
                                    <p:set>
                                      <p:cBhvr>
                                        <p:cTn id="25" dur="1" fill="hold">
                                          <p:stCondLst>
                                            <p:cond delay="0"/>
                                          </p:stCondLst>
                                        </p:cTn>
                                        <p:tgtEl>
                                          <p:spTgt spid="5122"/>
                                        </p:tgtEl>
                                        <p:attrNameLst>
                                          <p:attrName>style.visibility</p:attrName>
                                        </p:attrNameLst>
                                      </p:cBhvr>
                                      <p:to>
                                        <p:strVal val="visible"/>
                                      </p:to>
                                    </p:set>
                                    <p:animEffect transition="in" filter="fade">
                                      <p:cBhvr>
                                        <p:cTn id="26"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88" y="214313"/>
            <a:ext cx="8229600" cy="4668837"/>
          </a:xfrm>
        </p:spPr>
        <p:txBody>
          <a:bodyPr/>
          <a:lstStyle/>
          <a:p>
            <a:pPr algn="ctr" eaLnBrk="1" hangingPunct="1">
              <a:buFont typeface="Arial" charset="0"/>
              <a:buNone/>
              <a:defRPr/>
            </a:pPr>
            <a:r>
              <a:rPr lang="ru-RU" b="1" dirty="0" smtClean="0"/>
              <a:t> </a:t>
            </a:r>
            <a:r>
              <a:rPr lang="ru-RU" b="1" dirty="0" smtClean="0">
                <a:latin typeface="Monotype Corsiva" pitchFamily="66" charset="0"/>
              </a:rPr>
              <a:t>Например, так называемые «горячие» цвета — </a:t>
            </a:r>
            <a:r>
              <a:rPr lang="ru-RU" b="1" dirty="0" smtClean="0">
                <a:solidFill>
                  <a:srgbClr val="FF0000"/>
                </a:solidFill>
                <a:latin typeface="Monotype Corsiva" pitchFamily="66" charset="0"/>
              </a:rPr>
              <a:t>красный</a:t>
            </a:r>
            <a:r>
              <a:rPr lang="ru-RU" b="1" dirty="0" smtClean="0">
                <a:latin typeface="Monotype Corsiva" pitchFamily="66" charset="0"/>
              </a:rPr>
              <a:t>, </a:t>
            </a:r>
            <a:r>
              <a:rPr lang="ru-RU" b="1" dirty="0" smtClean="0">
                <a:solidFill>
                  <a:srgbClr val="FFC000"/>
                </a:solidFill>
                <a:latin typeface="Monotype Corsiva" pitchFamily="66" charset="0"/>
              </a:rPr>
              <a:t>оранжевый</a:t>
            </a:r>
            <a:r>
              <a:rPr lang="ru-RU" b="1" dirty="0" smtClean="0">
                <a:latin typeface="Monotype Corsiva" pitchFamily="66" charset="0"/>
              </a:rPr>
              <a:t> и </a:t>
            </a:r>
            <a:r>
              <a:rPr lang="ru-RU" b="1" dirty="0" smtClean="0">
                <a:solidFill>
                  <a:srgbClr val="FFFF00"/>
                </a:solidFill>
                <a:latin typeface="Monotype Corsiva" pitchFamily="66" charset="0"/>
              </a:rPr>
              <a:t>желтый</a:t>
            </a:r>
            <a:r>
              <a:rPr lang="ru-RU" b="1" dirty="0" smtClean="0">
                <a:latin typeface="Monotype Corsiva" pitchFamily="66" charset="0"/>
              </a:rPr>
              <a:t> — имеют наибольшую длину волны, что требует для восприятия значительного количества энергии.</a:t>
            </a:r>
            <a:endParaRPr lang="en-US" b="1" dirty="0" smtClean="0">
              <a:latin typeface="Monotype Corsiva" pitchFamily="66" charset="0"/>
            </a:endParaRPr>
          </a:p>
          <a:p>
            <a:pPr algn="ctr" eaLnBrk="1" hangingPunct="1">
              <a:buFont typeface="Arial" charset="0"/>
              <a:buNone/>
              <a:defRPr/>
            </a:pPr>
            <a:endParaRPr lang="en-US" b="1" u="sng" dirty="0" smtClean="0">
              <a:latin typeface="Monotype Corsiva" pitchFamily="66" charset="0"/>
            </a:endParaRPr>
          </a:p>
          <a:p>
            <a:pPr algn="ctr" eaLnBrk="1" hangingPunct="1">
              <a:buFont typeface="Arial" charset="0"/>
              <a:buNone/>
              <a:defRPr/>
            </a:pPr>
            <a:endParaRPr lang="en-US" b="1" u="sng" dirty="0" smtClean="0">
              <a:latin typeface="Monotype Corsiva" pitchFamily="66" charset="0"/>
            </a:endParaRPr>
          </a:p>
          <a:p>
            <a:pPr algn="ctr" eaLnBrk="1" hangingPunct="1">
              <a:buFont typeface="Arial" charset="0"/>
              <a:buNone/>
              <a:defRPr/>
            </a:pPr>
            <a:endParaRPr lang="en-US" b="1" u="sng" dirty="0" smtClean="0">
              <a:latin typeface="Monotype Corsiva" pitchFamily="66" charset="0"/>
            </a:endParaRPr>
          </a:p>
          <a:p>
            <a:pPr algn="ctr" eaLnBrk="1" hangingPunct="1">
              <a:buFont typeface="Arial" charset="0"/>
              <a:buNone/>
              <a:defRPr/>
            </a:pPr>
            <a:endParaRPr lang="en-US" b="1" u="sng" dirty="0" smtClean="0">
              <a:latin typeface="Monotype Corsiva" pitchFamily="66" charset="0"/>
            </a:endParaRPr>
          </a:p>
          <a:p>
            <a:pPr algn="ctr" eaLnBrk="1" hangingPunct="1">
              <a:buFont typeface="Arial" charset="0"/>
              <a:buNone/>
              <a:defRPr/>
            </a:pPr>
            <a:endParaRPr lang="en-US" b="1" u="sng" dirty="0" smtClean="0">
              <a:latin typeface="Monotype Corsiva" pitchFamily="66" charset="0"/>
            </a:endParaRPr>
          </a:p>
          <a:p>
            <a:pPr algn="ctr" eaLnBrk="1" hangingPunct="1">
              <a:buFont typeface="Arial" charset="0"/>
              <a:buNone/>
              <a:defRPr/>
            </a:pPr>
            <a:r>
              <a:rPr lang="ru-RU" b="1" u="sng" dirty="0" smtClean="0">
                <a:latin typeface="Monotype Corsiva" pitchFamily="66" charset="0"/>
              </a:rPr>
              <a:t>Это цвета активно-наступательного характера, они оказывают стимулирующее воздействие на мозг, увеличивают чистоту пульса и дыхания.</a:t>
            </a:r>
            <a:endParaRPr lang="en-US" b="1" u="sng" dirty="0" smtClean="0">
              <a:latin typeface="Monotype Corsiva" pitchFamily="66" charset="0"/>
            </a:endParaRPr>
          </a:p>
          <a:p>
            <a:pPr algn="ctr" eaLnBrk="1" hangingPunct="1">
              <a:buFont typeface="Arial" charset="0"/>
              <a:buNone/>
              <a:defRPr/>
            </a:pPr>
            <a:endParaRPr lang="en-US" u="sng" dirty="0" smtClean="0">
              <a:solidFill>
                <a:schemeClr val="accent6">
                  <a:lumMod val="75000"/>
                </a:schemeClr>
              </a:solidFill>
              <a:latin typeface="Monotype Corsiva" pitchFamily="66" charset="0"/>
            </a:endParaRPr>
          </a:p>
          <a:p>
            <a:pPr eaLnBrk="1" hangingPunct="1">
              <a:defRPr/>
            </a:pPr>
            <a:endParaRPr lang="ru-RU" dirty="0"/>
          </a:p>
        </p:txBody>
      </p:sp>
      <p:pic>
        <p:nvPicPr>
          <p:cNvPr id="6147" name="Рисунок 6" descr="3879_73-paragraf-photo-text-left-img-dir.jpg"/>
          <p:cNvPicPr>
            <a:picLocks noChangeAspect="1"/>
          </p:cNvPicPr>
          <p:nvPr/>
        </p:nvPicPr>
        <p:blipFill>
          <a:blip r:embed="rId2"/>
          <a:srcRect/>
          <a:stretch>
            <a:fillRect/>
          </a:stretch>
        </p:blipFill>
        <p:spPr bwMode="auto">
          <a:xfrm>
            <a:off x="2786063" y="2357438"/>
            <a:ext cx="3476625" cy="2781300"/>
          </a:xfrm>
          <a:prstGeom prst="rect">
            <a:avLst/>
          </a:prstGeom>
          <a:noFill/>
          <a:ln w="9525">
            <a:noFill/>
            <a:miter lim="800000"/>
            <a:headEnd/>
            <a:tailEnd/>
          </a:ln>
        </p:spPr>
      </p:pic>
    </p:spTree>
  </p:cSld>
  <p:clrMapOvr>
    <a:masterClrMapping/>
  </p:clrMapOvr>
  <p:transition spd="slow" advClick="0" advTm="11541">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100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53" presetClass="entr" presetSubtype="0" fill="hold" nodeType="withEffect">
                                  <p:stCondLst>
                                    <p:cond delay="1000"/>
                                  </p:stCondLst>
                                  <p:childTnLst>
                                    <p:set>
                                      <p:cBhvr>
                                        <p:cTn id="9" dur="1" fill="hold">
                                          <p:stCondLst>
                                            <p:cond delay="0"/>
                                          </p:stCondLst>
                                        </p:cTn>
                                        <p:tgtEl>
                                          <p:spTgt spid="6147"/>
                                        </p:tgtEl>
                                        <p:attrNameLst>
                                          <p:attrName>style.visibility</p:attrName>
                                        </p:attrNameLst>
                                      </p:cBhvr>
                                      <p:to>
                                        <p:strVal val="visible"/>
                                      </p:to>
                                    </p:set>
                                    <p:anim calcmode="lin" valueType="num">
                                      <p:cBhvr>
                                        <p:cTn id="10" dur="2000" fill="hold"/>
                                        <p:tgtEl>
                                          <p:spTgt spid="6147"/>
                                        </p:tgtEl>
                                        <p:attrNameLst>
                                          <p:attrName>ppt_w</p:attrName>
                                        </p:attrNameLst>
                                      </p:cBhvr>
                                      <p:tavLst>
                                        <p:tav tm="0">
                                          <p:val>
                                            <p:fltVal val="0"/>
                                          </p:val>
                                        </p:tav>
                                        <p:tav tm="100000">
                                          <p:val>
                                            <p:strVal val="#ppt_w"/>
                                          </p:val>
                                        </p:tav>
                                      </p:tavLst>
                                    </p:anim>
                                    <p:anim calcmode="lin" valueType="num">
                                      <p:cBhvr>
                                        <p:cTn id="11" dur="2000" fill="hold"/>
                                        <p:tgtEl>
                                          <p:spTgt spid="6147"/>
                                        </p:tgtEl>
                                        <p:attrNameLst>
                                          <p:attrName>ppt_h</p:attrName>
                                        </p:attrNameLst>
                                      </p:cBhvr>
                                      <p:tavLst>
                                        <p:tav tm="0">
                                          <p:val>
                                            <p:fltVal val="0"/>
                                          </p:val>
                                        </p:tav>
                                        <p:tav tm="100000">
                                          <p:val>
                                            <p:strVal val="#ppt_h"/>
                                          </p:val>
                                        </p:tav>
                                      </p:tavLst>
                                    </p:anim>
                                    <p:animEffect transition="in" filter="fade">
                                      <p:cBhvr>
                                        <p:cTn id="12" dur="2000"/>
                                        <p:tgtEl>
                                          <p:spTgt spid="6147"/>
                                        </p:tgtEl>
                                      </p:cBhvr>
                                    </p:animEffect>
                                  </p:childTnLst>
                                </p:cTn>
                              </p:par>
                            </p:childTnLst>
                          </p:cTn>
                        </p:par>
                        <p:par>
                          <p:cTn id="13" fill="hold" nodeType="afterGroup">
                            <p:stCondLst>
                              <p:cond delay="4800"/>
                            </p:stCondLst>
                            <p:childTnLst>
                              <p:par>
                                <p:cTn id="14" presetID="10" presetClass="entr" presetSubtype="0" fill="hold" nodeType="afterEffect">
                                  <p:stCondLst>
                                    <p:cond delay="1000"/>
                                  </p:stCondLst>
                                  <p:iterate type="wd">
                                    <p:tmPct val="10000"/>
                                  </p:iterate>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Содержимое 2"/>
          <p:cNvSpPr>
            <a:spLocks noGrp="1"/>
          </p:cNvSpPr>
          <p:nvPr>
            <p:ph idx="1"/>
          </p:nvPr>
        </p:nvSpPr>
        <p:spPr>
          <a:xfrm>
            <a:off x="214313" y="214313"/>
            <a:ext cx="8515350" cy="7740650"/>
          </a:xfrm>
        </p:spPr>
        <p:txBody>
          <a:bodyPr/>
          <a:lstStyle/>
          <a:p>
            <a:pPr algn="ctr" eaLnBrk="1" hangingPunct="1">
              <a:buFont typeface="Arial" charset="0"/>
              <a:buNone/>
              <a:defRPr/>
            </a:pPr>
            <a:r>
              <a:rPr lang="ru-RU" b="1" dirty="0" smtClean="0">
                <a:latin typeface="Monotype Corsiva" pitchFamily="66" charset="0"/>
              </a:rPr>
              <a:t>И напротив, холодные цвета, </a:t>
            </a:r>
            <a:r>
              <a:rPr lang="ru-RU" b="1" dirty="0" smtClean="0">
                <a:solidFill>
                  <a:srgbClr val="00B050"/>
                </a:solidFill>
                <a:latin typeface="Monotype Corsiva" pitchFamily="66" charset="0"/>
              </a:rPr>
              <a:t>зеленые</a:t>
            </a:r>
            <a:r>
              <a:rPr lang="ru-RU" b="1" dirty="0" smtClean="0">
                <a:latin typeface="Monotype Corsiva" pitchFamily="66" charset="0"/>
              </a:rPr>
              <a:t> и </a:t>
            </a:r>
            <a:r>
              <a:rPr lang="ru-RU" b="1" dirty="0" err="1" smtClean="0">
                <a:solidFill>
                  <a:schemeClr val="tx2">
                    <a:lumMod val="60000"/>
                    <a:lumOff val="40000"/>
                  </a:schemeClr>
                </a:solidFill>
                <a:latin typeface="Monotype Corsiva" pitchFamily="66" charset="0"/>
              </a:rPr>
              <a:t>голубые</a:t>
            </a:r>
            <a:r>
              <a:rPr lang="ru-RU" b="1" dirty="0" smtClean="0">
                <a:latin typeface="Monotype Corsiva" pitchFamily="66" charset="0"/>
              </a:rPr>
              <a:t> — коротковолновые, и поэтому легко воспринимаются. </a:t>
            </a:r>
            <a:endParaRPr lang="en-US" b="1" dirty="0" smtClean="0">
              <a:latin typeface="Monotype Corsiva" pitchFamily="66" charset="0"/>
            </a:endParaRPr>
          </a:p>
          <a:p>
            <a:pPr algn="ctr" eaLnBrk="1" hangingPunct="1">
              <a:buFont typeface="Arial" charset="0"/>
              <a:buNone/>
              <a:defRPr/>
            </a:pPr>
            <a:endParaRPr lang="en-US" b="1" dirty="0" smtClean="0">
              <a:latin typeface="Monotype Corsiva" pitchFamily="66" charset="0"/>
            </a:endParaRPr>
          </a:p>
          <a:p>
            <a:pPr algn="ctr" eaLnBrk="1" hangingPunct="1">
              <a:buFont typeface="Arial" charset="0"/>
              <a:buNone/>
              <a:defRPr/>
            </a:pPr>
            <a:endParaRPr lang="en-US" b="1" dirty="0" smtClean="0">
              <a:latin typeface="Monotype Corsiva" pitchFamily="66" charset="0"/>
            </a:endParaRPr>
          </a:p>
          <a:p>
            <a:pPr algn="ctr" eaLnBrk="1" hangingPunct="1">
              <a:buFont typeface="Arial" charset="0"/>
              <a:buNone/>
              <a:defRPr/>
            </a:pPr>
            <a:endParaRPr lang="en-US" b="1" dirty="0" smtClean="0">
              <a:latin typeface="Monotype Corsiva" pitchFamily="66" charset="0"/>
            </a:endParaRPr>
          </a:p>
          <a:p>
            <a:pPr algn="ctr" eaLnBrk="1" hangingPunct="1">
              <a:buFont typeface="Arial" charset="0"/>
              <a:buNone/>
              <a:defRPr/>
            </a:pPr>
            <a:endParaRPr lang="en-US" b="1" dirty="0" smtClean="0">
              <a:latin typeface="Monotype Corsiva" pitchFamily="66" charset="0"/>
            </a:endParaRPr>
          </a:p>
          <a:p>
            <a:pPr algn="ctr" eaLnBrk="1" hangingPunct="1">
              <a:buFont typeface="Arial" charset="0"/>
              <a:buNone/>
              <a:defRPr/>
            </a:pPr>
            <a:endParaRPr lang="en-US" b="1" dirty="0" smtClean="0">
              <a:latin typeface="Monotype Corsiva" pitchFamily="66" charset="0"/>
            </a:endParaRPr>
          </a:p>
          <a:p>
            <a:pPr algn="ctr" eaLnBrk="1" hangingPunct="1">
              <a:buFont typeface="Arial" charset="0"/>
              <a:buNone/>
              <a:defRPr/>
            </a:pPr>
            <a:endParaRPr lang="en-US" b="1" dirty="0" smtClean="0">
              <a:latin typeface="Monotype Corsiva" pitchFamily="66" charset="0"/>
            </a:endParaRPr>
          </a:p>
          <a:p>
            <a:pPr algn="ctr" eaLnBrk="1" hangingPunct="1">
              <a:buFont typeface="Arial" charset="0"/>
              <a:buNone/>
              <a:defRPr/>
            </a:pPr>
            <a:r>
              <a:rPr lang="ru-RU" b="1" u="sng" dirty="0" smtClean="0">
                <a:latin typeface="Monotype Corsiva" pitchFamily="66" charset="0"/>
              </a:rPr>
              <a:t>Вызываемое ими успокоение связано с замедлением метаболизма.</a:t>
            </a:r>
          </a:p>
          <a:p>
            <a:pPr eaLnBrk="1" hangingPunct="1">
              <a:defRPr/>
            </a:pPr>
            <a:endParaRPr lang="ru-RU" dirty="0" smtClean="0"/>
          </a:p>
        </p:txBody>
      </p:sp>
      <p:pic>
        <p:nvPicPr>
          <p:cNvPr id="7171" name="Рисунок 3" descr="77286438_large_Untitled9copycopy_1600.jpg"/>
          <p:cNvPicPr>
            <a:picLocks noChangeAspect="1"/>
          </p:cNvPicPr>
          <p:nvPr/>
        </p:nvPicPr>
        <p:blipFill>
          <a:blip r:embed="rId2"/>
          <a:srcRect/>
          <a:stretch>
            <a:fillRect/>
          </a:stretch>
        </p:blipFill>
        <p:spPr bwMode="auto">
          <a:xfrm>
            <a:off x="2500313" y="1928813"/>
            <a:ext cx="4108450" cy="3286125"/>
          </a:xfrm>
          <a:prstGeom prst="rect">
            <a:avLst/>
          </a:prstGeom>
          <a:noFill/>
          <a:ln w="9525">
            <a:noFill/>
            <a:miter lim="800000"/>
            <a:headEnd/>
            <a:tailEnd/>
          </a:ln>
        </p:spPr>
      </p:pic>
    </p:spTree>
  </p:cSld>
  <p:clrMapOvr>
    <a:masterClrMapping/>
  </p:clrMapOvr>
  <p:transition spd="slow" advClick="0" advTm="9267">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1000"/>
                                  </p:stCondLst>
                                  <p:iterate type="wd">
                                    <p:tmPct val="10000"/>
                                  </p:iterate>
                                  <p:childTnLst>
                                    <p:set>
                                      <p:cBhvr>
                                        <p:cTn id="6" dur="1" fill="hold">
                                          <p:stCondLst>
                                            <p:cond delay="0"/>
                                          </p:stCondLst>
                                        </p:cTn>
                                        <p:tgtEl>
                                          <p:spTgt spid="7170">
                                            <p:txEl>
                                              <p:pRg st="0" end="0"/>
                                            </p:txEl>
                                          </p:spTgt>
                                        </p:tgtEl>
                                        <p:attrNameLst>
                                          <p:attrName>style.visibility</p:attrName>
                                        </p:attrNameLst>
                                      </p:cBhvr>
                                      <p:to>
                                        <p:strVal val="visible"/>
                                      </p:to>
                                    </p:set>
                                    <p:animEffect transition="in" filter="fade">
                                      <p:cBhvr>
                                        <p:cTn id="7" dur="1000"/>
                                        <p:tgtEl>
                                          <p:spTgt spid="7170">
                                            <p:txEl>
                                              <p:pRg st="0" end="0"/>
                                            </p:txEl>
                                          </p:spTgt>
                                        </p:tgtEl>
                                      </p:cBhvr>
                                    </p:animEffect>
                                  </p:childTnLst>
                                </p:cTn>
                              </p:par>
                              <p:par>
                                <p:cTn id="8" presetID="53" presetClass="entr" presetSubtype="0" fill="hold" nodeType="withEffect">
                                  <p:stCondLst>
                                    <p:cond delay="1000"/>
                                  </p:stCondLst>
                                  <p:childTnLst>
                                    <p:set>
                                      <p:cBhvr>
                                        <p:cTn id="9" dur="1" fill="hold">
                                          <p:stCondLst>
                                            <p:cond delay="0"/>
                                          </p:stCondLst>
                                        </p:cTn>
                                        <p:tgtEl>
                                          <p:spTgt spid="7171"/>
                                        </p:tgtEl>
                                        <p:attrNameLst>
                                          <p:attrName>style.visibility</p:attrName>
                                        </p:attrNameLst>
                                      </p:cBhvr>
                                      <p:to>
                                        <p:strVal val="visible"/>
                                      </p:to>
                                    </p:set>
                                    <p:anim calcmode="lin" valueType="num">
                                      <p:cBhvr>
                                        <p:cTn id="10" dur="1000" fill="hold"/>
                                        <p:tgtEl>
                                          <p:spTgt spid="7171"/>
                                        </p:tgtEl>
                                        <p:attrNameLst>
                                          <p:attrName>ppt_w</p:attrName>
                                        </p:attrNameLst>
                                      </p:cBhvr>
                                      <p:tavLst>
                                        <p:tav tm="0">
                                          <p:val>
                                            <p:fltVal val="0"/>
                                          </p:val>
                                        </p:tav>
                                        <p:tav tm="100000">
                                          <p:val>
                                            <p:strVal val="#ppt_w"/>
                                          </p:val>
                                        </p:tav>
                                      </p:tavLst>
                                    </p:anim>
                                    <p:anim calcmode="lin" valueType="num">
                                      <p:cBhvr>
                                        <p:cTn id="11" dur="1000" fill="hold"/>
                                        <p:tgtEl>
                                          <p:spTgt spid="7171"/>
                                        </p:tgtEl>
                                        <p:attrNameLst>
                                          <p:attrName>ppt_h</p:attrName>
                                        </p:attrNameLst>
                                      </p:cBhvr>
                                      <p:tavLst>
                                        <p:tav tm="0">
                                          <p:val>
                                            <p:fltVal val="0"/>
                                          </p:val>
                                        </p:tav>
                                        <p:tav tm="100000">
                                          <p:val>
                                            <p:strVal val="#ppt_h"/>
                                          </p:val>
                                        </p:tav>
                                      </p:tavLst>
                                    </p:anim>
                                    <p:animEffect transition="in" filter="fade">
                                      <p:cBhvr>
                                        <p:cTn id="12" dur="1000"/>
                                        <p:tgtEl>
                                          <p:spTgt spid="7171"/>
                                        </p:tgtEl>
                                      </p:cBhvr>
                                    </p:animEffect>
                                  </p:childTnLst>
                                </p:cTn>
                              </p:par>
                            </p:childTnLst>
                          </p:cTn>
                        </p:par>
                        <p:par>
                          <p:cTn id="13" fill="hold" nodeType="afterGroup">
                            <p:stCondLst>
                              <p:cond delay="3600"/>
                            </p:stCondLst>
                            <p:childTnLst>
                              <p:par>
                                <p:cTn id="14" presetID="10" presetClass="entr" presetSubtype="0" fill="hold" nodeType="afterEffect">
                                  <p:stCondLst>
                                    <p:cond delay="1000"/>
                                  </p:stCondLst>
                                  <p:iterate type="wd">
                                    <p:tmPct val="10000"/>
                                  </p:iterate>
                                  <p:childTnLst>
                                    <p:set>
                                      <p:cBhvr>
                                        <p:cTn id="15" dur="1" fill="hold">
                                          <p:stCondLst>
                                            <p:cond delay="0"/>
                                          </p:stCondLst>
                                        </p:cTn>
                                        <p:tgtEl>
                                          <p:spTgt spid="7170">
                                            <p:txEl>
                                              <p:pRg st="7" end="7"/>
                                            </p:txEl>
                                          </p:spTgt>
                                        </p:tgtEl>
                                        <p:attrNameLst>
                                          <p:attrName>style.visibility</p:attrName>
                                        </p:attrNameLst>
                                      </p:cBhvr>
                                      <p:to>
                                        <p:strVal val="visible"/>
                                      </p:to>
                                    </p:set>
                                    <p:animEffect transition="in" filter="fade">
                                      <p:cBhvr>
                                        <p:cTn id="16" dur="1000"/>
                                        <p:tgtEl>
                                          <p:spTgt spid="717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288" y="333375"/>
            <a:ext cx="8229600" cy="4525963"/>
          </a:xfrm>
        </p:spPr>
        <p:txBody>
          <a:bodyPr/>
          <a:lstStyle/>
          <a:p>
            <a:pPr marL="0" indent="0" algn="ctr">
              <a:buFont typeface="Arial" charset="0"/>
              <a:buNone/>
              <a:defRPr/>
            </a:pPr>
            <a:endParaRPr lang="ru-RU" b="1" dirty="0" smtClean="0">
              <a:latin typeface="Monotype Corsiva" pitchFamily="66" charset="0"/>
            </a:endParaRPr>
          </a:p>
          <a:p>
            <a:pPr marL="0" indent="0" algn="ctr">
              <a:buFont typeface="Arial" charset="0"/>
              <a:buNone/>
              <a:defRPr/>
            </a:pPr>
            <a:r>
              <a:rPr lang="ru-RU" b="1" dirty="0" err="1" smtClean="0">
                <a:latin typeface="Monotype Corsiva" pitchFamily="66" charset="0"/>
              </a:rPr>
              <a:t>Разичные</a:t>
            </a:r>
            <a:r>
              <a:rPr lang="ru-RU" b="1" dirty="0" smtClean="0">
                <a:latin typeface="Monotype Corsiva" pitchFamily="66" charset="0"/>
              </a:rPr>
              <a:t> цвета используются не только в дизайне одежды но и в убранстве дома, рекламе, дизайне новой продукции и оформлении торговых предприятий.</a:t>
            </a:r>
            <a:endParaRPr lang="ru-RU" b="1" dirty="0">
              <a:latin typeface="Monotype Corsiva" pitchFamily="66" charset="0"/>
            </a:endParaRPr>
          </a:p>
          <a:p>
            <a:pPr marL="0" indent="0" algn="ctr">
              <a:buFont typeface="Arial" charset="0"/>
              <a:buNone/>
              <a:defRPr/>
            </a:pPr>
            <a:r>
              <a:rPr lang="ru-RU" b="1" dirty="0">
                <a:latin typeface="Monotype Corsiva" pitchFamily="66" charset="0"/>
              </a:rPr>
              <a:t>Цвета воспринимаются через ассоциацию, например – </a:t>
            </a:r>
            <a:r>
              <a:rPr lang="ru-RU" b="1" dirty="0">
                <a:solidFill>
                  <a:schemeClr val="accent1">
                    <a:lumMod val="75000"/>
                  </a:schemeClr>
                </a:solidFill>
                <a:latin typeface="Monotype Corsiva" pitchFamily="66" charset="0"/>
              </a:rPr>
              <a:t>синий </a:t>
            </a:r>
            <a:r>
              <a:rPr lang="ru-RU" b="1" dirty="0">
                <a:latin typeface="Monotype Corsiva" pitchFamily="66" charset="0"/>
              </a:rPr>
              <a:t>– холодный. От зрения восприятие цвета идет на органы и доходит до тактильных ощущений</a:t>
            </a:r>
            <a:r>
              <a:rPr lang="ru-RU" b="1" dirty="0" smtClean="0">
                <a:latin typeface="Monotype Corsiva" pitchFamily="66" charset="0"/>
              </a:rPr>
              <a:t>.</a:t>
            </a:r>
          </a:p>
          <a:p>
            <a:pPr>
              <a:defRPr/>
            </a:pPr>
            <a:endParaRPr lang="ru-RU" dirty="0">
              <a:latin typeface="Monotype Corsiva" pitchFamily="66" charset="0"/>
            </a:endParaRPr>
          </a:p>
          <a:p>
            <a:pPr>
              <a:defRPr/>
            </a:pPr>
            <a:endParaRPr lang="ru-RU" dirty="0"/>
          </a:p>
        </p:txBody>
      </p:sp>
      <p:pic>
        <p:nvPicPr>
          <p:cNvPr id="8195" name="Picture 2"/>
          <p:cNvPicPr>
            <a:picLocks noChangeAspect="1" noChangeArrowheads="1"/>
          </p:cNvPicPr>
          <p:nvPr/>
        </p:nvPicPr>
        <p:blipFill>
          <a:blip r:embed="rId2"/>
          <a:srcRect/>
          <a:stretch>
            <a:fillRect/>
          </a:stretch>
        </p:blipFill>
        <p:spPr bwMode="auto">
          <a:xfrm>
            <a:off x="179388" y="5876925"/>
            <a:ext cx="2736850" cy="858838"/>
          </a:xfrm>
          <a:prstGeom prst="rect">
            <a:avLst/>
          </a:prstGeom>
          <a:noFill/>
          <a:ln w="9525">
            <a:noFill/>
            <a:miter lim="800000"/>
            <a:headEnd/>
            <a:tailEnd/>
          </a:ln>
        </p:spPr>
      </p:pic>
      <p:pic>
        <p:nvPicPr>
          <p:cNvPr id="8196" name="Picture 3"/>
          <p:cNvPicPr>
            <a:picLocks noChangeAspect="1" noChangeArrowheads="1"/>
          </p:cNvPicPr>
          <p:nvPr/>
        </p:nvPicPr>
        <p:blipFill>
          <a:blip r:embed="rId2"/>
          <a:srcRect/>
          <a:stretch>
            <a:fillRect/>
          </a:stretch>
        </p:blipFill>
        <p:spPr bwMode="auto">
          <a:xfrm>
            <a:off x="6407150" y="5861050"/>
            <a:ext cx="2736850" cy="858838"/>
          </a:xfrm>
          <a:prstGeom prst="rect">
            <a:avLst/>
          </a:prstGeom>
          <a:noFill/>
          <a:ln w="9525">
            <a:noFill/>
            <a:miter lim="800000"/>
            <a:headEnd/>
            <a:tailEnd/>
          </a:ln>
        </p:spPr>
      </p:pic>
    </p:spTree>
  </p:cSld>
  <p:clrMapOvr>
    <a:masterClrMapping/>
  </p:clrMapOvr>
  <p:transition spd="slow" advClick="0" advTm="13037">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1000"/>
                                  </p:stCondLst>
                                  <p:iterate type="wd">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par>
                          <p:cTn id="8" fill="hold" nodeType="afterGroup">
                            <p:stCondLst>
                              <p:cond delay="4300"/>
                            </p:stCondLst>
                            <p:childTnLst>
                              <p:par>
                                <p:cTn id="9" presetID="10" presetClass="entr" presetSubtype="0" fill="hold" nodeType="afterEffect">
                                  <p:stCondLst>
                                    <p:cond delay="1000"/>
                                  </p:stCondLst>
                                  <p:iterate type="wd">
                                    <p:tmPct val="10000"/>
                                  </p:iterate>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par>
                                <p:cTn id="12" presetID="53" presetClass="entr" presetSubtype="0" fill="hold" nodeType="withEffect">
                                  <p:stCondLst>
                                    <p:cond delay="1000"/>
                                  </p:stCondLst>
                                  <p:childTnLst>
                                    <p:set>
                                      <p:cBhvr>
                                        <p:cTn id="13" dur="1" fill="hold">
                                          <p:stCondLst>
                                            <p:cond delay="0"/>
                                          </p:stCondLst>
                                        </p:cTn>
                                        <p:tgtEl>
                                          <p:spTgt spid="8195"/>
                                        </p:tgtEl>
                                        <p:attrNameLst>
                                          <p:attrName>style.visibility</p:attrName>
                                        </p:attrNameLst>
                                      </p:cBhvr>
                                      <p:to>
                                        <p:strVal val="visible"/>
                                      </p:to>
                                    </p:set>
                                    <p:anim calcmode="lin" valueType="num">
                                      <p:cBhvr>
                                        <p:cTn id="14" dur="1000" fill="hold"/>
                                        <p:tgtEl>
                                          <p:spTgt spid="8195"/>
                                        </p:tgtEl>
                                        <p:attrNameLst>
                                          <p:attrName>ppt_w</p:attrName>
                                        </p:attrNameLst>
                                      </p:cBhvr>
                                      <p:tavLst>
                                        <p:tav tm="0">
                                          <p:val>
                                            <p:fltVal val="0"/>
                                          </p:val>
                                        </p:tav>
                                        <p:tav tm="100000">
                                          <p:val>
                                            <p:strVal val="#ppt_w"/>
                                          </p:val>
                                        </p:tav>
                                      </p:tavLst>
                                    </p:anim>
                                    <p:anim calcmode="lin" valueType="num">
                                      <p:cBhvr>
                                        <p:cTn id="15" dur="1000" fill="hold"/>
                                        <p:tgtEl>
                                          <p:spTgt spid="8195"/>
                                        </p:tgtEl>
                                        <p:attrNameLst>
                                          <p:attrName>ppt_h</p:attrName>
                                        </p:attrNameLst>
                                      </p:cBhvr>
                                      <p:tavLst>
                                        <p:tav tm="0">
                                          <p:val>
                                            <p:fltVal val="0"/>
                                          </p:val>
                                        </p:tav>
                                        <p:tav tm="100000">
                                          <p:val>
                                            <p:strVal val="#ppt_h"/>
                                          </p:val>
                                        </p:tav>
                                      </p:tavLst>
                                    </p:anim>
                                    <p:animEffect transition="in" filter="fade">
                                      <p:cBhvr>
                                        <p:cTn id="16" dur="1000"/>
                                        <p:tgtEl>
                                          <p:spTgt spid="8195"/>
                                        </p:tgtEl>
                                      </p:cBhvr>
                                    </p:animEffect>
                                  </p:childTnLst>
                                </p:cTn>
                              </p:par>
                              <p:par>
                                <p:cTn id="17" presetID="53" presetClass="entr" presetSubtype="0" fill="hold" nodeType="withEffect">
                                  <p:stCondLst>
                                    <p:cond delay="0"/>
                                  </p:stCondLst>
                                  <p:childTnLst>
                                    <p:set>
                                      <p:cBhvr>
                                        <p:cTn id="18" dur="1" fill="hold">
                                          <p:stCondLst>
                                            <p:cond delay="0"/>
                                          </p:stCondLst>
                                        </p:cTn>
                                        <p:tgtEl>
                                          <p:spTgt spid="8196"/>
                                        </p:tgtEl>
                                        <p:attrNameLst>
                                          <p:attrName>style.visibility</p:attrName>
                                        </p:attrNameLst>
                                      </p:cBhvr>
                                      <p:to>
                                        <p:strVal val="visible"/>
                                      </p:to>
                                    </p:set>
                                    <p:anim calcmode="lin" valueType="num">
                                      <p:cBhvr>
                                        <p:cTn id="19" dur="1000" fill="hold"/>
                                        <p:tgtEl>
                                          <p:spTgt spid="8196"/>
                                        </p:tgtEl>
                                        <p:attrNameLst>
                                          <p:attrName>ppt_w</p:attrName>
                                        </p:attrNameLst>
                                      </p:cBhvr>
                                      <p:tavLst>
                                        <p:tav tm="0">
                                          <p:val>
                                            <p:fltVal val="0"/>
                                          </p:val>
                                        </p:tav>
                                        <p:tav tm="100000">
                                          <p:val>
                                            <p:strVal val="#ppt_w"/>
                                          </p:val>
                                        </p:tav>
                                      </p:tavLst>
                                    </p:anim>
                                    <p:anim calcmode="lin" valueType="num">
                                      <p:cBhvr>
                                        <p:cTn id="20" dur="1000" fill="hold"/>
                                        <p:tgtEl>
                                          <p:spTgt spid="8196"/>
                                        </p:tgtEl>
                                        <p:attrNameLst>
                                          <p:attrName>ppt_h</p:attrName>
                                        </p:attrNameLst>
                                      </p:cBhvr>
                                      <p:tavLst>
                                        <p:tav tm="0">
                                          <p:val>
                                            <p:fltVal val="0"/>
                                          </p:val>
                                        </p:tav>
                                        <p:tav tm="100000">
                                          <p:val>
                                            <p:strVal val="#ppt_h"/>
                                          </p:val>
                                        </p:tav>
                                      </p:tavLst>
                                    </p:anim>
                                    <p:animEffect transition="in" filter="fade">
                                      <p:cBhvr>
                                        <p:cTn id="21" dur="10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288" y="333375"/>
            <a:ext cx="8229600" cy="4525963"/>
          </a:xfrm>
        </p:spPr>
        <p:txBody>
          <a:bodyPr/>
          <a:lstStyle/>
          <a:p>
            <a:pPr marL="0" indent="0" algn="ctr">
              <a:buFont typeface="Arial" charset="0"/>
              <a:buNone/>
              <a:defRPr/>
            </a:pPr>
            <a:r>
              <a:rPr lang="ru-RU" b="1" dirty="0" smtClean="0">
                <a:latin typeface="Monotype Corsiva" pitchFamily="66" charset="0"/>
              </a:rPr>
              <a:t>Каждый цвет имеет множество значений. Существует взаимодействие цвета и времени – каждая эпоха выбирает свой цвет: серый – пуританство и послевоенная Британия, Древний Рим – пурпур, как символ власти. </a:t>
            </a:r>
          </a:p>
          <a:p>
            <a:pPr marL="0" indent="0" algn="ctr">
              <a:buFont typeface="Arial" charset="0"/>
              <a:buNone/>
              <a:defRPr/>
            </a:pPr>
            <a:r>
              <a:rPr lang="ru-RU" b="1" dirty="0" smtClean="0">
                <a:latin typeface="Monotype Corsiva" pitchFamily="66" charset="0"/>
              </a:rPr>
              <a:t>Предпочитаемый </a:t>
            </a:r>
            <a:r>
              <a:rPr lang="ru-RU" b="1" dirty="0">
                <a:latin typeface="Monotype Corsiva" pitchFamily="66" charset="0"/>
              </a:rPr>
              <a:t>цвет дает представление о сиюминутном состоянии, отвергаемый цвет дает информацию о причинах, которые побуждают совершать ошибки</a:t>
            </a:r>
            <a:r>
              <a:rPr lang="ru-RU" b="1" dirty="0" smtClean="0">
                <a:latin typeface="Monotype Corsiva" pitchFamily="66" charset="0"/>
              </a:rPr>
              <a:t>.</a:t>
            </a:r>
          </a:p>
          <a:p>
            <a:pPr marL="0" indent="0" algn="ctr">
              <a:buFont typeface="Arial" charset="0"/>
              <a:buNone/>
              <a:defRPr/>
            </a:pPr>
            <a:r>
              <a:rPr lang="ru-RU" b="1" dirty="0" smtClean="0">
                <a:latin typeface="Monotype Corsiva" pitchFamily="66" charset="0"/>
              </a:rPr>
              <a:t> </a:t>
            </a:r>
            <a:r>
              <a:rPr lang="ru-RU" b="1" dirty="0">
                <a:latin typeface="Monotype Corsiva" pitchFamily="66" charset="0"/>
              </a:rPr>
              <a:t>Например, голубой любят люди, предпочитающие отдохнуть и не любят </a:t>
            </a:r>
            <a:r>
              <a:rPr lang="ru-RU" b="1" dirty="0" err="1">
                <a:latin typeface="Monotype Corsiva" pitchFamily="66" charset="0"/>
              </a:rPr>
              <a:t>трудоголики</a:t>
            </a:r>
            <a:r>
              <a:rPr lang="ru-RU" b="1" dirty="0">
                <a:latin typeface="Monotype Corsiva" pitchFamily="66" charset="0"/>
              </a:rPr>
              <a:t>. </a:t>
            </a:r>
          </a:p>
          <a:p>
            <a:pPr>
              <a:defRPr/>
            </a:pPr>
            <a:endParaRPr lang="ru-RU" dirty="0"/>
          </a:p>
        </p:txBody>
      </p:sp>
    </p:spTree>
  </p:cSld>
  <p:clrMapOvr>
    <a:masterClrMapping/>
  </p:clrMapOvr>
  <p:transition spd="slow" advClick="0" advTm="14158">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nodeType="afterGroup">
                            <p:stCondLst>
                              <p:cond delay="4300"/>
                            </p:stCondLst>
                            <p:childTnLst>
                              <p:par>
                                <p:cTn id="9" presetID="10" presetClass="entr" presetSubtype="0" fill="hold" nodeType="afterEffect">
                                  <p:stCondLst>
                                    <p:cond delay="1000"/>
                                  </p:stCondLst>
                                  <p:iterate type="wd">
                                    <p:tmPct val="10000"/>
                                  </p:iterate>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nodeType="afterGroup">
                            <p:stCondLst>
                              <p:cond delay="8200"/>
                            </p:stCondLst>
                            <p:childTnLst>
                              <p:par>
                                <p:cTn id="13" presetID="10" presetClass="entr" presetSubtype="0" fill="hold" nodeType="afterEffect">
                                  <p:stCondLst>
                                    <p:cond delay="1000"/>
                                  </p:stCondLst>
                                  <p:iterate type="wd">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pic>
        <p:nvPicPr>
          <p:cNvPr id="21506" name="Рисунок 1"/>
          <p:cNvPicPr>
            <a:picLocks noChangeAspect="1"/>
          </p:cNvPicPr>
          <p:nvPr/>
        </p:nvPicPr>
        <p:blipFill>
          <a:blip r:embed="rId2"/>
          <a:srcRect/>
          <a:stretch>
            <a:fillRect/>
          </a:stretch>
        </p:blipFill>
        <p:spPr bwMode="auto">
          <a:xfrm>
            <a:off x="-396875" y="-30163"/>
            <a:ext cx="9936163" cy="6858001"/>
          </a:xfrm>
          <a:prstGeom prst="rect">
            <a:avLst/>
          </a:prstGeom>
          <a:noFill/>
          <a:ln w="9525">
            <a:noFill/>
            <a:miter lim="800000"/>
            <a:headEnd/>
            <a:tailEnd/>
          </a:ln>
        </p:spPr>
      </p:pic>
      <p:sp>
        <p:nvSpPr>
          <p:cNvPr id="10243" name="Содержимое 2"/>
          <p:cNvSpPr>
            <a:spLocks noGrp="1"/>
          </p:cNvSpPr>
          <p:nvPr>
            <p:ph idx="1"/>
          </p:nvPr>
        </p:nvSpPr>
        <p:spPr>
          <a:xfrm>
            <a:off x="457200" y="1557338"/>
            <a:ext cx="8229600" cy="4525962"/>
          </a:xfrm>
        </p:spPr>
        <p:txBody>
          <a:bodyPr/>
          <a:lstStyle/>
          <a:p>
            <a:pPr algn="ctr" eaLnBrk="1" hangingPunct="1">
              <a:buFont typeface="Arial" charset="0"/>
              <a:buNone/>
            </a:pPr>
            <a:endParaRPr lang="ru-RU" smtClean="0"/>
          </a:p>
          <a:p>
            <a:pPr algn="ctr" eaLnBrk="1" hangingPunct="1">
              <a:buFont typeface="Arial" charset="0"/>
              <a:buNone/>
            </a:pPr>
            <a:r>
              <a:rPr lang="ru-RU" sz="4800" b="1" smtClean="0">
                <a:solidFill>
                  <a:srgbClr val="C00000"/>
                </a:solidFill>
                <a:latin typeface="Monotype Corsiva" pitchFamily="66" charset="0"/>
              </a:rPr>
              <a:t>Краткое описание значений некоторый цветов.</a:t>
            </a:r>
          </a:p>
          <a:p>
            <a:pPr eaLnBrk="1" hangingPunct="1"/>
            <a:endParaRPr lang="ru-RU" smtClean="0"/>
          </a:p>
        </p:txBody>
      </p:sp>
    </p:spTree>
  </p:cSld>
  <p:clrMapOvr>
    <a:masterClrMapping/>
  </p:clrMapOvr>
  <p:transition spd="slow" advClick="0" advTm="3867">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iterate type="wd">
                                    <p:tmPct val="10000"/>
                                  </p:iterate>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fade">
                                      <p:cBhvr>
                                        <p:cTn id="7" dur="1000"/>
                                        <p:tgtEl>
                                          <p:spTgt spid="102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9"/>
</p:tagLst>
</file>

<file path=ppt/tags/tag2.xml><?xml version="1.0" encoding="utf-8"?>
<p:tagLst xmlns:a="http://schemas.openxmlformats.org/drawingml/2006/main" xmlns:r="http://schemas.openxmlformats.org/officeDocument/2006/relationships" xmlns:p="http://schemas.openxmlformats.org/presentationml/2006/main">
  <p:tag name="TIMING" val="|3.3"/>
</p:tagLst>
</file>

<file path=ppt/tags/tag3.xml><?xml version="1.0" encoding="utf-8"?>
<p:tagLst xmlns:a="http://schemas.openxmlformats.org/drawingml/2006/main" xmlns:r="http://schemas.openxmlformats.org/officeDocument/2006/relationships" xmlns:p="http://schemas.openxmlformats.org/presentationml/2006/main">
  <p:tag name="TIMING" val="|5.4"/>
</p:tagLst>
</file>

<file path=ppt/tags/tag4.xml><?xml version="1.0" encoding="utf-8"?>
<p:tagLst xmlns:a="http://schemas.openxmlformats.org/drawingml/2006/main" xmlns:r="http://schemas.openxmlformats.org/officeDocument/2006/relationships" xmlns:p="http://schemas.openxmlformats.org/presentationml/2006/main">
  <p:tag name="TIMING" val="|2.5"/>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572</TotalTime>
  <Words>1306</Words>
  <Application>Microsoft Office PowerPoint</Application>
  <PresentationFormat>Экран (4:3)</PresentationFormat>
  <Paragraphs>178</Paragraphs>
  <Slides>36</Slides>
  <Notes>0</Notes>
  <HiddenSlides>0</HiddenSlides>
  <MMClips>1</MMClips>
  <ScaleCrop>false</ScaleCrop>
  <HeadingPairs>
    <vt:vector size="6" baseType="variant">
      <vt:variant>
        <vt:lpstr>Использованные шрифты</vt:lpstr>
      </vt:variant>
      <vt:variant>
        <vt:i4>4</vt:i4>
      </vt:variant>
      <vt:variant>
        <vt:lpstr>Шаблон оформления</vt:lpstr>
      </vt:variant>
      <vt:variant>
        <vt:i4>1</vt:i4>
      </vt:variant>
      <vt:variant>
        <vt:lpstr>Заголовки слайдов</vt:lpstr>
      </vt:variant>
      <vt:variant>
        <vt:i4>36</vt:i4>
      </vt:variant>
    </vt:vector>
  </HeadingPairs>
  <TitlesOfParts>
    <vt:vector size="41" baseType="lpstr">
      <vt:lpstr>Arial</vt:lpstr>
      <vt:lpstr>Calibri</vt:lpstr>
      <vt:lpstr>Monotype Corsiva</vt:lpstr>
      <vt:lpstr>Mistral</vt:lpstr>
      <vt:lpstr>Тема Office</vt:lpstr>
      <vt:lpstr>Психология восприятия цвета</vt:lpstr>
      <vt:lpstr>Слайд 2</vt:lpstr>
      <vt:lpstr>Слайд 3</vt:lpstr>
      <vt:lpstr>Слайд 4</vt:lpstr>
      <vt:lpstr>Слайд 5</vt:lpstr>
      <vt:lpstr>Слайд 6</vt:lpstr>
      <vt:lpstr>Слайд 7</vt:lpstr>
      <vt:lpstr>Слайд 8</vt:lpstr>
      <vt:lpstr>Слайд 9</vt:lpstr>
      <vt:lpstr> </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Психология восприятия цвета</dc:title>
  <dc:creator>Admin</dc:creator>
  <cp:lastModifiedBy>istoria</cp:lastModifiedBy>
  <cp:revision>59</cp:revision>
  <dcterms:created xsi:type="dcterms:W3CDTF">2012-02-25T09:24:29Z</dcterms:created>
  <dcterms:modified xsi:type="dcterms:W3CDTF">2013-11-01T09:34:33Z</dcterms:modified>
</cp:coreProperties>
</file>