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</p:sldMasterIdLst>
  <p:sldIdLst>
    <p:sldId id="256" r:id="rId4"/>
    <p:sldId id="257" r:id="rId5"/>
    <p:sldId id="266" r:id="rId6"/>
    <p:sldId id="267" r:id="rId7"/>
    <p:sldId id="268" r:id="rId8"/>
    <p:sldId id="258" r:id="rId9"/>
    <p:sldId id="259" r:id="rId10"/>
    <p:sldId id="260" r:id="rId11"/>
    <p:sldId id="269" r:id="rId12"/>
    <p:sldId id="261" r:id="rId13"/>
    <p:sldId id="262" r:id="rId14"/>
    <p:sldId id="270" r:id="rId15"/>
    <p:sldId id="263" r:id="rId16"/>
    <p:sldId id="264" r:id="rId17"/>
    <p:sldId id="271" r:id="rId18"/>
    <p:sldId id="272" r:id="rId19"/>
    <p:sldId id="26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0400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456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789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705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2595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6762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4301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210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375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6687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6756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696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infomanagement.ru/lekciya/Ponyatie_celi" TargetMode="Externa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Admin\Рабочий стол\9_zamet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3"/>
            <a:ext cx="8352928" cy="610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990247"/>
            <a:ext cx="8424936" cy="1440160"/>
          </a:xfrm>
        </p:spPr>
        <p:txBody>
          <a:bodyPr>
            <a:noAutofit/>
          </a:bodyPr>
          <a:lstStyle/>
          <a:p>
            <a:r>
              <a:rPr lang="ru-RU" b="1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Мотивация профессиональной деятельности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60648"/>
            <a:ext cx="849694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16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0648"/>
            <a:ext cx="8640959" cy="6192688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Выделяют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несколько групп мотивов выбора профессии:</a:t>
            </a:r>
          </a:p>
          <a:p>
            <a:pPr algn="just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Социальные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желание своим трудом способствовать общест­венному процессу, занять достойное место в обществе в соответст­вии с интересами и возможностями);</a:t>
            </a:r>
          </a:p>
          <a:p>
            <a:pPr algn="just"/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Моральные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приносить пользу людям, оказывать им помощь, общение);</a:t>
            </a:r>
          </a:p>
          <a:p>
            <a:pPr algn="just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Эстетические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стремление к красоте, гармонии, желание ра­ботать по специальности, связанной с прекрасным);</a:t>
            </a:r>
          </a:p>
          <a:p>
            <a:pPr algn="just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Познавательные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связаны со стремлением к овладению спе­циальными знаниями, проникновением в сущность профессио­нальной деятельности);</a:t>
            </a:r>
          </a:p>
          <a:p>
            <a:pPr algn="just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Творческие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возможность быть оригинальным, неповтори­мым);</a:t>
            </a:r>
          </a:p>
          <a:p>
            <a:pPr algn="just"/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Материальные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(стремление иметь высокооплачиваемую ра­боту, льготы);</a:t>
            </a:r>
          </a:p>
          <a:p>
            <a:pPr algn="just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Престижные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стремления, позволяющие достичь видного положения в обществе, избрание профессии, обеспечивающей бы­строе продвижение по службе, профессии, которая ценится среди друзей и знакомых);</a:t>
            </a:r>
          </a:p>
          <a:p>
            <a:pPr algn="just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Утилитарные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возможность работать в городе, иметь «чис­тую работу», близко к дому, легкость поступления в вуз, на работу, советы и примеры друзей и знакомых).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418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476672"/>
            <a:ext cx="8712967" cy="6264696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	</a:t>
            </a:r>
            <a:endParaRPr lang="ru-RU" dirty="0" smtClean="0"/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Особенно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актуальной проблема мотивации выбора профессии становится в последние годы. К сожалению, все больше появляется абитуриентов, для которых мотивом поступления в ВУЗ, становится желание получить диплом о высшем образовании.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173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Где помогут выбрать профессию школьнику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56" y="11344"/>
            <a:ext cx="9139444" cy="685379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58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6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700808"/>
            <a:ext cx="8424935" cy="4896544"/>
          </a:xfrm>
        </p:spPr>
        <p:txBody>
          <a:bodyPr/>
          <a:lstStyle/>
          <a:p>
            <a:pPr marL="301943" lvl="1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создании данной методики автор использовала ряд других методик. В ней имеются 3 шкалы:</a:t>
            </a:r>
          </a:p>
          <a:p>
            <a:pPr lvl="1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«приобретение знаний»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стремление к приобретению знаний, любознательность;</a:t>
            </a:r>
          </a:p>
          <a:p>
            <a:pPr lvl="1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«овладение профессией»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стремление овладеть профессиональными знаниями и сформировать профессионально важные качества;</a:t>
            </a:r>
          </a:p>
          <a:p>
            <a:pPr lvl="1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«получение диплома»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стремление приобрести диплом при формальном усвоении знаний, стремление к поиску обходных путей при сдаче экзаменов и зачетов.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Методика «Мотивация обучения в вузе» (</a:t>
            </a:r>
            <a:r>
              <a:rPr lang="ru-RU" sz="3200" dirty="0" err="1" smtClean="0"/>
              <a:t>Т.И.Ильина</a:t>
            </a:r>
            <a:r>
              <a:rPr lang="ru-RU" sz="3200" dirty="0" smtClean="0"/>
              <a:t>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464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332657"/>
            <a:ext cx="8064895" cy="576064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	</a:t>
            </a: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Были проведены исследования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преобладающих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мотивов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учебной деятельности среди студентов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2х групп 1 курса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факультета ветеринарной медицины.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После обработки и интерпретации данных были получены следующие результаты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Студенты этих групп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первое место отдали мотиву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«приобрести прочные знания»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(52% опрошенных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 второе – мотивам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«приобрести диплом о высшем образовании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(44%),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третье – стать высококвалифицированным специалистом»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(4%).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47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404664"/>
            <a:ext cx="8389439" cy="52565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Обычно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максимальная удовлетворенность избранной профессией наблюдается у студентов 1-го курса. В дальнейшем этот показатель неуклонно снижается, вплоть до 5-го курса. Тем не менее не следует переоценивать максимальную удовлетворённость профессией на первом году обучения. Студенты-первокурсники опираются, как правило, на свои идеальные представления о будущей профессии, которые при столкновении с реалиями подвергаются болезненным изменениям. Поэтому необходимым компонентом в процессе формирования у студентов реального образа будущей профессиональной деятельности является аргументированное разъяснение тех или иных вопросов конкретной практической деятельности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2484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620688"/>
            <a:ext cx="8280919" cy="554461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dirty="0" smtClean="0"/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Удовлетворенность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профессией является тем интегративным показателем, который отражает отношение субъекта к избранной профессии. Низкая удовлетворённость профессией в большинстве случаев служит причиной текучести кадров, которая, в свою очередь, приводит к негативным экономическим последствиям. Кроме того, от удовлетворенности избранной профессией в немалой степени зависит и психическое  здоровье человека. Сохранению последнего способствует также высокий уровень профессионализма, являющийся одним из решающих факторов преодоления психологического стресса.</a:t>
            </a: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Так, в течение времени обучения в вузе возможна корректировка ценностных ориентаций и мотивационно-профессиональной сферы студенческой молодежи. Главную роль в таком преобразовании играет информационно-воспитательная работа, проводимая с обещающимися.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17870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офориентация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4562" y="0"/>
            <a:ext cx="9168562" cy="687563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7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412776"/>
            <a:ext cx="8352927" cy="4857403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Впервые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“мотивация”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употребил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Шопенгауэр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статье “Четыре принципа достаточной причины” (1900-1910). Затем этот термин прочно во­шел в психологический обиход для объяснения причин поведения человека и жи­вотных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Мотивацию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можно определить как желание и готовность человека прилагать дополнительные усилия во имя достижения конкретной цели.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143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332656"/>
            <a:ext cx="8568951" cy="6336704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Существуют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два подхода к изучению теорий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мотивации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	Первый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подход основывается на исследовании содержательной стороны теории мотивации.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Такие теории базируются на изучении потребностей человека, которые и являются основными мотивом их проведения, а следовательно, и деятельности. К сторонникам такого подхода можно отнести американских психологов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Абрахама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Маслоу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Фредерика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Герцберга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Дэвида Мак </a:t>
            </a:r>
            <a:r>
              <a:rPr lang="ru-RU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Клелланда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Второй подход к мотивации базируется на процессуальных теориях.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Здесь говорится о распределении усилий работников и выборе определенного вида поведения для достижения конкретных целей. К таким теориям относятся:</a:t>
            </a:r>
          </a:p>
          <a:p>
            <a:pPr marL="0" indent="0" algn="just"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теория ожиданий, или модель мотивации по В.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Вруму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теория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справедливости;</a:t>
            </a:r>
          </a:p>
          <a:p>
            <a:pPr marL="0" indent="0" algn="just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теория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или модель Портера -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Лоулера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22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Теория мотивации по А. </a:t>
            </a:r>
            <a:r>
              <a:rPr lang="ru-RU" b="1" dirty="0" err="1"/>
              <a:t>Маслоу</a:t>
            </a:r>
            <a:r>
              <a:rPr lang="ru-RU" b="1" dirty="0"/>
              <a:t>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7" name="Picture 3" descr="C:\Documents and Settings\Admin\Рабочий стол\Obmen_ili_obma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24744"/>
            <a:ext cx="5256584" cy="529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28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620688"/>
            <a:ext cx="8568951" cy="55054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Теория мотивации Дэвида Мак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Клелланда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развитием экономических отношений и совершенствованием управления значительная роль в теории мотивации отводится потребностям более высоких уровней. Представителем этой теории является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Дэвид Мак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Клелланд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Согласно его утверждению структура потребностей высшего уровня сводится к трем факторам: </a:t>
            </a:r>
          </a:p>
          <a:p>
            <a:pPr algn="just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стремлению к успеху, </a:t>
            </a:r>
          </a:p>
          <a:p>
            <a:pPr algn="just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стремлению к власти, </a:t>
            </a:r>
          </a:p>
          <a:p>
            <a:pPr algn="just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стремлению к признанию.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04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404664"/>
            <a:ext cx="8640960" cy="6048672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en-US" dirty="0" smtClean="0"/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источникам возникновения мотивов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различают мотивацию внутреннюю и внешнюю.</a:t>
            </a:r>
          </a:p>
          <a:p>
            <a:pPr marL="0" indent="0" algn="just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Внутренняя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мотивация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проявляется тогда, когда человек, решая задачу, формирует мотивы. Например, это может быть стремление к достижению определенной </a:t>
            </a:r>
            <a:r>
              <a:rPr lang="ru-RU" u="sng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  <a:hlinkClick r:id="rId2" tooltip="Понятие цели"/>
              </a:rPr>
              <a:t>цели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завершению работы, познанию, желание бороться, страх.</a:t>
            </a:r>
          </a:p>
          <a:p>
            <a:pPr marL="0" indent="0"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основе внутренней мотивации люди действуют спокойнее; они добросовестнее выполняют работу, затрачивают меньше сил, лучше понимают задания и овладевают знаниями.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внешней мотивации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воздействие на субъект происходит из вне, например через оплату за работу, распоряжения, правила поведения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Внутренняя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внешняя мотивации четко не разграничены, поскольку в различных ситуациях мотивы могут возникать как по внутренним, так и по внешним причинам. Руководителям очень важно знать о наличии этих двух видов мотивации, так как эффективно управлять можно, только опираясь на внешнюю мотивацию, но при этом принимать во внимание и возможное возникновение определенных внутренних мотивов.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644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404664"/>
            <a:ext cx="8424935" cy="597666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пособы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мотивации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нормативная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мотивация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побуждение человека к определенному поведению посредством идейно-психологического воздействия: убеждения, внушения, информирования, психологического заражения и т.п.; </a:t>
            </a:r>
          </a:p>
          <a:p>
            <a:pPr algn="just"/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принудительная мотивация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основывающаяся на использовании власти и угрозе ухудшения удовлетворения потребностей работника в случае невыполнения им соответствующих требований; - </a:t>
            </a:r>
          </a:p>
          <a:p>
            <a:pPr algn="just"/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стимулирование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воздействие не непосредственно на личность, а на внешние обстоятельства с помощью благ – стимулов, побуждающих работника к определенному поведению.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67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3653" y="188639"/>
            <a:ext cx="8229600" cy="1033341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</a:rPr>
              <a:t>Психологические </a:t>
            </a:r>
            <a:r>
              <a:rPr lang="ru-RU" sz="2400" b="1" i="1" dirty="0">
                <a:solidFill>
                  <a:schemeClr val="tx1"/>
                </a:solidFill>
              </a:rPr>
              <a:t>механизмы выбора вида деятельности и ее эффективности</a:t>
            </a:r>
            <a:endParaRPr lang="ru-RU" sz="3200" b="1" i="1" dirty="0">
              <a:solidFill>
                <a:schemeClr val="tx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223985" y="1221981"/>
            <a:ext cx="7010400" cy="5372100"/>
            <a:chOff x="0" y="0"/>
            <a:chExt cx="7010400" cy="537210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7010400" cy="53721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733797" y="546265"/>
              <a:ext cx="2790825" cy="39052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b="1">
                  <a:effectLst/>
                  <a:latin typeface="Times New Roman"/>
                  <a:ea typeface="Calibri"/>
                  <a:cs typeface="Times New Roman"/>
                </a:rPr>
                <a:t>Типологические особенности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54379" y="1330037"/>
              <a:ext cx="1352550" cy="6286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100" b="1">
                  <a:effectLst/>
                  <a:latin typeface="Times New Roman"/>
                  <a:ea typeface="Calibri"/>
                  <a:cs typeface="Times New Roman"/>
                </a:rPr>
                <a:t>Устойчивость к неблагоприятным состояниям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686296" y="1413164"/>
              <a:ext cx="1495425" cy="39052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 b="1">
                  <a:effectLst/>
                  <a:latin typeface="Times New Roman"/>
                  <a:ea typeface="Calibri"/>
                  <a:cs typeface="Times New Roman"/>
                </a:rPr>
                <a:t>Способности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823855" y="1377538"/>
              <a:ext cx="2143125" cy="58102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100" b="1">
                  <a:effectLst/>
                  <a:latin typeface="Times New Roman"/>
                  <a:ea typeface="Calibri"/>
                  <a:cs typeface="Times New Roman"/>
                </a:rPr>
                <a:t>Потребность в определенном типе активности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315688" y="2315689"/>
              <a:ext cx="1266825" cy="50482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100" b="1">
                  <a:effectLst/>
                  <a:latin typeface="Times New Roman"/>
                  <a:ea typeface="Calibri"/>
                  <a:cs typeface="Times New Roman"/>
                </a:rPr>
                <a:t>Стиль деятельности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764478" y="2315689"/>
              <a:ext cx="981075" cy="50482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  <a:cs typeface="Times New Roman"/>
                </a:rPr>
                <a:t>Мотив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094514" y="2315689"/>
              <a:ext cx="1323975" cy="50482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  <a:cs typeface="Times New Roman"/>
                </a:rPr>
                <a:t>Стойкий интерес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013860" y="3503221"/>
              <a:ext cx="1295400" cy="600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100">
                  <a:effectLst/>
                  <a:latin typeface="Times New Roman"/>
                  <a:ea typeface="Calibri"/>
                  <a:cs typeface="Times New Roman"/>
                </a:rPr>
                <a:t>Подкрепление мотива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256312" y="4500749"/>
              <a:ext cx="1457325" cy="39052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  <a:cs typeface="Times New Roman"/>
                </a:rPr>
                <a:t>Вид деятельности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256312" y="4892634"/>
              <a:ext cx="1457325" cy="3238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  <a:cs typeface="Times New Roman"/>
                </a:rPr>
                <a:t>Эффективность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094514" y="4595751"/>
              <a:ext cx="1362075" cy="6096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100">
                  <a:effectLst/>
                  <a:latin typeface="Times New Roman"/>
                  <a:ea typeface="Calibri"/>
                  <a:cs typeface="Times New Roman"/>
                </a:rPr>
                <a:t>Стимуляция способности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cxnSp>
          <p:nvCxnSpPr>
            <p:cNvPr id="18" name="Прямая со стрелкой 17"/>
            <p:cNvCxnSpPr/>
            <p:nvPr/>
          </p:nvCxnSpPr>
          <p:spPr>
            <a:xfrm>
              <a:off x="2553195" y="938151"/>
              <a:ext cx="0" cy="40957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>
              <a:off x="3384468" y="938151"/>
              <a:ext cx="0" cy="138112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/>
            <p:nvPr/>
          </p:nvCxnSpPr>
          <p:spPr>
            <a:xfrm>
              <a:off x="807522" y="843149"/>
              <a:ext cx="0" cy="45720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>
              <a:off x="5094514" y="771897"/>
              <a:ext cx="0" cy="5715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807522" y="843149"/>
              <a:ext cx="8763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4512623" y="771897"/>
              <a:ext cx="5715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>
              <a:off x="1781299" y="4892634"/>
              <a:ext cx="46672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 flipH="1">
              <a:off x="3705101" y="5023263"/>
              <a:ext cx="1380490" cy="1905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>
              <a:off x="819397" y="5023263"/>
              <a:ext cx="1428750" cy="1905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/>
            <p:cNvCxnSpPr/>
            <p:nvPr/>
          </p:nvCxnSpPr>
          <p:spPr>
            <a:xfrm flipH="1">
              <a:off x="3705101" y="4880759"/>
              <a:ext cx="59055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>
              <a:off x="2066307" y="4690754"/>
              <a:ext cx="18097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/>
            <p:cNvCxnSpPr/>
            <p:nvPr/>
          </p:nvCxnSpPr>
          <p:spPr>
            <a:xfrm flipH="1">
              <a:off x="3705101" y="4690754"/>
              <a:ext cx="20955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807522" y="1971304"/>
              <a:ext cx="0" cy="306705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1781299" y="1805050"/>
              <a:ext cx="0" cy="30861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2066307" y="2541320"/>
              <a:ext cx="2476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2066307" y="2529445"/>
              <a:ext cx="9525" cy="216217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4286992" y="4108863"/>
              <a:ext cx="0" cy="78105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3918857" y="2826328"/>
              <a:ext cx="0" cy="187642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/>
            <p:nvPr/>
          </p:nvCxnSpPr>
          <p:spPr>
            <a:xfrm>
              <a:off x="5866410" y="2826328"/>
              <a:ext cx="0" cy="177165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/>
            <p:nvPr/>
          </p:nvCxnSpPr>
          <p:spPr>
            <a:xfrm flipV="1">
              <a:off x="4286992" y="2814452"/>
              <a:ext cx="0" cy="68516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3781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700808"/>
            <a:ext cx="8424935" cy="475252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Выбор профессии – первое звено в цепи последовательных жизненных выборов, связанных с работой, созданием семьи, социальным продвижением, материальным благосостоянием и духовным развитием.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По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тому, как человек относится к своему будущему в юности, можно во многом судить об уровне его социальной зрелости. Как правило, выбор жизненного пути несет в себе компоненты не просто определенной социальной организации, но и, прежде всего, ориентации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социально-профессиональной.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Мотивация профессиональной </a:t>
            </a:r>
            <a:r>
              <a:rPr lang="ru-RU" sz="3600" b="1" i="1" dirty="0" smtClean="0">
                <a:solidFill>
                  <a:schemeClr val="tx1"/>
                </a:solidFill>
              </a:rPr>
              <a:t>деятельности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53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184</TotalTime>
  <Words>228</Words>
  <Application>Microsoft Office PowerPoint</Application>
  <PresentationFormat>Экран (4:3)</PresentationFormat>
  <Paragraphs>74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Волна</vt:lpstr>
      <vt:lpstr>Тема Office</vt:lpstr>
      <vt:lpstr>Открытая</vt:lpstr>
      <vt:lpstr>Мотивация профессиональной деятельности</vt:lpstr>
      <vt:lpstr>Презентация PowerPoint</vt:lpstr>
      <vt:lpstr>Презентация PowerPoint</vt:lpstr>
      <vt:lpstr>Теория мотивации по А. Маслоу   </vt:lpstr>
      <vt:lpstr>Презентация PowerPoint</vt:lpstr>
      <vt:lpstr>Презентация PowerPoint</vt:lpstr>
      <vt:lpstr>Презентация PowerPoint</vt:lpstr>
      <vt:lpstr>Психологические механизмы выбора вида деятельности и ее эффективности</vt:lpstr>
      <vt:lpstr>Мотивация профессиональной деятельности</vt:lpstr>
      <vt:lpstr>Презентация PowerPoint</vt:lpstr>
      <vt:lpstr>Презентация PowerPoint</vt:lpstr>
      <vt:lpstr>Презентация PowerPoint</vt:lpstr>
      <vt:lpstr>Методика «Мотивация обучения в вузе» (Т.И.Ильина)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27</cp:revision>
  <dcterms:modified xsi:type="dcterms:W3CDTF">2013-12-16T21:20:17Z</dcterms:modified>
</cp:coreProperties>
</file>