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72" r:id="rId3"/>
    <p:sldId id="257" r:id="rId4"/>
    <p:sldId id="274" r:id="rId5"/>
    <p:sldId id="275" r:id="rId6"/>
    <p:sldId id="273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E8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25523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8016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4287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84746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19080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5085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9664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8893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6375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59214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05973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20000"/>
                <a:lumOff val="80000"/>
              </a:schemeClr>
            </a:gs>
            <a:gs pos="31000">
              <a:schemeClr val="accent1">
                <a:lumMod val="60000"/>
                <a:lumOff val="40000"/>
              </a:schemeClr>
            </a:gs>
            <a:gs pos="100000">
              <a:srgbClr val="7030A0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9259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3%D0%BE%D1%81%D1%83%D0%B4%D0%B0%D1%80%D1%81%D1%82%D0%B2%D0%BE" TargetMode="External"/><Relationship Id="rId2" Type="http://schemas.openxmlformats.org/officeDocument/2006/relationships/hyperlink" Target="http://ru.wikipedia.org/wiki/%D0%90%D0%BA%D1%82_%D0%B3%D1%80%D0%B0%D0%B6%D0%B4%D0%B0%D0%BD%D1%81%D0%BA%D0%BE%D0%B3%D0%BE_%D1%81%D0%BE%D1%81%D1%82%D0%BE%D1%8F%D0%BD%D0%B8%D1%8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A0%D0%B5%D0%B1%D1%91%D0%BD%D0%BE%D0%BA" TargetMode="External"/><Relationship Id="rId5" Type="http://schemas.openxmlformats.org/officeDocument/2006/relationships/hyperlink" Target="http://ru.wikipedia.org/wiki/%D0%92%D0%BE%D0%B7%D1%80%D0%B0%D1%81%D1%82" TargetMode="External"/><Relationship Id="rId4" Type="http://schemas.openxmlformats.org/officeDocument/2006/relationships/hyperlink" Target="http://ru.wikipedia.org/wiki/%D0%A1%D0%B5%D0%BC%D1%8C%D1%8F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Новая папка\Новая папка (2)\picture_17_16_16_12_1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55576" y="188640"/>
            <a:ext cx="7882391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</a:rPr>
              <a:t>Психологическая </a:t>
            </a:r>
            <a:r>
              <a:rPr lang="ru-RU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</a:rPr>
              <a:t>совместимость людей в браке</a:t>
            </a:r>
            <a:endParaRPr lang="ru-RU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5224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Новая папка\Новая папка (2)\ssor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199" y="3717032"/>
            <a:ext cx="8229600" cy="29523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По </a:t>
            </a:r>
            <a:r>
              <a:rPr lang="ru-RU" dirty="0">
                <a:solidFill>
                  <a:schemeClr val="bg1"/>
                </a:solidFill>
              </a:rPr>
              <a:t>результатам исследований, оптимальные отношения складываются в тех союзах, в которых супруг является сангвиником, а супруга –меланхоликом  ( 10% семей ).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674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60648"/>
            <a:ext cx="8229600" cy="619268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b="1" dirty="0"/>
              <a:t>- В парах холерик – сангвиник, то есть при не комплементарных отношениях, супруги часто соперничают  за власть друг над другом, много спорят.</a:t>
            </a:r>
          </a:p>
          <a:p>
            <a:pPr marL="0" indent="0">
              <a:buNone/>
            </a:pPr>
            <a:r>
              <a:rPr lang="ru-RU" b="1" dirty="0"/>
              <a:t>- В парах меланхолик-флегматик, более низкая удовлетворённость браком.</a:t>
            </a:r>
          </a:p>
          <a:p>
            <a:pPr marL="0" indent="0">
              <a:buNone/>
            </a:pPr>
            <a:r>
              <a:rPr lang="ru-RU" b="1" dirty="0"/>
              <a:t>- В парах холерик-меланхолик, очень сложные отношения.</a:t>
            </a:r>
          </a:p>
          <a:p>
            <a:pPr marL="0" indent="0">
              <a:buNone/>
            </a:pPr>
            <a:r>
              <a:rPr lang="ru-RU" b="1" dirty="0"/>
              <a:t>- В парах флегматик-сангвиник наблюдаются различные конфликты, недовольство друг другом, которые возникают на почве эмоциональной близости супругов.</a:t>
            </a:r>
          </a:p>
          <a:p>
            <a:pPr marL="0" indent="0">
              <a:buNone/>
            </a:pPr>
            <a:r>
              <a:rPr lang="ru-RU" b="1" dirty="0"/>
              <a:t>- Пара сангвиник-холерик, займется выяснением двух любимых для них вопросов  « Почему я, а не ты?» и « Кто у нас в семье главный?».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dirty="0"/>
              <a:t>Считается, что в семьях, в которых супруги обладают одинаковыми темпераментами ( флегматик-флегматик), отношения наиболее сложные.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8167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Новая папка\Новая папка (2)\счастливая-пар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31840" y="188640"/>
            <a:ext cx="6012160" cy="619268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1" dirty="0"/>
              <a:t>У. Тоумен </a:t>
            </a:r>
            <a:r>
              <a:rPr lang="ru-RU" dirty="0"/>
              <a:t>утверждает, что решающее значение имеет то, в какой мере  в супружестве повторяется положение, которое каждый из супругов занимал среди братьев и сестёр, т.е. происходит перенос связей, существовавших в родительской семье между братьями и сёстрами, на своего партнёра в супружестве. </a:t>
            </a:r>
            <a:r>
              <a:rPr lang="ru-RU" i="1" dirty="0"/>
              <a:t>Это правило называют</a:t>
            </a:r>
            <a:r>
              <a:rPr lang="ru-RU" b="1" i="1" dirty="0"/>
              <a:t> «теорией дубликатов».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 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0244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/>
              <a:t>Можно сказать, что полнее всего совмещаются люди:</a:t>
            </a:r>
            <a:endParaRPr lang="ru-RU" dirty="0"/>
          </a:p>
          <a:p>
            <a:pPr lvl="0">
              <a:buFont typeface="Wingdings" pitchFamily="2" charset="2"/>
              <a:buChar char="v"/>
            </a:pPr>
            <a:r>
              <a:rPr lang="ru-RU" b="1" dirty="0"/>
              <a:t>с полярным </a:t>
            </a:r>
            <a:r>
              <a:rPr lang="ru-RU" dirty="0"/>
              <a:t>темпераментом, близкой половой силой и глубоким духовным родством;</a:t>
            </a:r>
          </a:p>
          <a:p>
            <a:pPr lvl="0">
              <a:buFont typeface="Wingdings" pitchFamily="2" charset="2"/>
              <a:buChar char="v"/>
            </a:pPr>
            <a:r>
              <a:rPr lang="ru-RU" b="1" dirty="0"/>
              <a:t>со средним </a:t>
            </a:r>
            <a:r>
              <a:rPr lang="ru-RU" dirty="0"/>
              <a:t>развитием психологических и нервных свойств (умеренные экстраверты и интроверты): это люди со средними показателями возбудимости и активности.</a:t>
            </a:r>
          </a:p>
          <a:p>
            <a:pPr lvl="0">
              <a:buFont typeface="Wingdings" pitchFamily="2" charset="2"/>
              <a:buChar char="v"/>
            </a:pPr>
            <a:r>
              <a:rPr lang="ru-RU" dirty="0"/>
              <a:t>труднее совместимы люди </a:t>
            </a:r>
            <a:r>
              <a:rPr lang="ru-RU" b="1" dirty="0"/>
              <a:t>с высоким </a:t>
            </a:r>
            <a:r>
              <a:rPr lang="ru-RU" dirty="0"/>
              <a:t>развитием своих главных нервно-психологических свойств: крайние интроверты и экстраверты, очень возбудимые и активные люди</a:t>
            </a:r>
            <a:r>
              <a:rPr lang="ru-RU" b="1" dirty="0"/>
              <a:t>.</a:t>
            </a:r>
            <a:endParaRPr lang="ru-RU" dirty="0"/>
          </a:p>
          <a:p>
            <a:pPr>
              <a:buFont typeface="Wingdings" pitchFamily="2" charset="2"/>
              <a:buChar char="v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2660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Новая папка\Новая папка (2)\жена-и-муж-в-старост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31540" y="3277439"/>
            <a:ext cx="828092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24E861"/>
                </a:solidFill>
                <a:effectLst/>
              </a:rPr>
              <a:t>Уважение и терпимость к другому человеку позволяет не разрушить брак даже тогда, когда страсть и любовь </a:t>
            </a:r>
            <a:r>
              <a:rPr lang="ru-RU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24E861"/>
                </a:solidFill>
                <a:effectLst/>
              </a:rPr>
              <a:t>уйдут…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24E86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73155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Новая папка\Новая папка (2)\35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38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srgbClr val="002060"/>
                </a:solidFill>
              </a:rPr>
              <a:t>Психологическая </a:t>
            </a:r>
            <a:r>
              <a:rPr lang="ru-RU" dirty="0" smtClean="0">
                <a:solidFill>
                  <a:srgbClr val="002060"/>
                </a:solidFill>
              </a:rPr>
              <a:t>совместимость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-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это </a:t>
            </a:r>
            <a:r>
              <a:rPr lang="ru-RU" dirty="0">
                <a:solidFill>
                  <a:srgbClr val="002060"/>
                </a:solidFill>
              </a:rPr>
              <a:t>возможность людей длительно быть рядом, жить, общаться и </a:t>
            </a:r>
            <a:r>
              <a:rPr lang="ru-RU" dirty="0" smtClean="0">
                <a:solidFill>
                  <a:srgbClr val="002060"/>
                </a:solidFill>
              </a:rPr>
              <a:t>взаимодействовать, </a:t>
            </a:r>
            <a:r>
              <a:rPr lang="ru-RU" dirty="0">
                <a:solidFill>
                  <a:srgbClr val="002060"/>
                </a:solidFill>
              </a:rPr>
              <a:t>не сталкиваясь характерами.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92987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23528" y="692696"/>
            <a:ext cx="8229600" cy="5976989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sz="9000" b="1" u="sng" dirty="0" smtClean="0"/>
              <a:t>Брак</a:t>
            </a:r>
            <a:r>
              <a:rPr lang="ru-RU" sz="9000" dirty="0" smtClean="0"/>
              <a:t> - это </a:t>
            </a:r>
            <a:r>
              <a:rPr lang="ru-RU" sz="9000" u="sng" dirty="0">
                <a:hlinkClick r:id="rId2" tooltip="Акт гражданского состояния"/>
              </a:rPr>
              <a:t>регистрируемая</a:t>
            </a:r>
            <a:r>
              <a:rPr lang="ru-RU" sz="9000" dirty="0"/>
              <a:t> в соответствующих </a:t>
            </a:r>
            <a:r>
              <a:rPr lang="ru-RU" sz="9000" u="sng" dirty="0">
                <a:hlinkClick r:id="rId3" tooltip="Государство"/>
              </a:rPr>
              <a:t>государственных</a:t>
            </a:r>
            <a:r>
              <a:rPr lang="ru-RU" sz="9000" dirty="0"/>
              <a:t> органах </a:t>
            </a:r>
            <a:r>
              <a:rPr lang="ru-RU" sz="9000" u="sng" dirty="0">
                <a:hlinkClick r:id="rId4" tooltip="Семья"/>
              </a:rPr>
              <a:t>семейная связь</a:t>
            </a:r>
            <a:r>
              <a:rPr lang="ru-RU" sz="9000" dirty="0"/>
              <a:t> между людьми, достигшими брачного </a:t>
            </a:r>
            <a:r>
              <a:rPr lang="ru-RU" sz="9000" u="sng" dirty="0">
                <a:hlinkClick r:id="rId5" tooltip="Возраст"/>
              </a:rPr>
              <a:t>возраста</a:t>
            </a:r>
            <a:r>
              <a:rPr lang="ru-RU" sz="9000" dirty="0"/>
              <a:t>, порождающая их права и обязанности по отношению друг к другу, а также, при наличии у пары </a:t>
            </a:r>
            <a:r>
              <a:rPr lang="ru-RU" sz="9000" u="sng" dirty="0">
                <a:hlinkClick r:id="rId6" tooltip="Ребёнок"/>
              </a:rPr>
              <a:t>детей</a:t>
            </a:r>
            <a:r>
              <a:rPr lang="ru-RU" sz="9000" dirty="0"/>
              <a:t>, — и к детям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4192603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Новая папка\Новая папка (2)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23528" y="188640"/>
            <a:ext cx="8229600" cy="6408712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sz="5100" dirty="0" smtClean="0">
                <a:solidFill>
                  <a:schemeClr val="accent6">
                    <a:lumMod val="75000"/>
                  </a:schemeClr>
                </a:solidFill>
              </a:rPr>
              <a:t>Рассмотрим </a:t>
            </a:r>
            <a:r>
              <a:rPr lang="ru-RU" sz="5100" dirty="0">
                <a:solidFill>
                  <a:schemeClr val="accent6">
                    <a:lumMod val="75000"/>
                  </a:schemeClr>
                </a:solidFill>
              </a:rPr>
              <a:t>основные компоненты культуры общения. К ним относятся :</a:t>
            </a:r>
          </a:p>
          <a:p>
            <a:pPr>
              <a:buFont typeface="Wingdings" pitchFamily="2" charset="2"/>
              <a:buChar char="v"/>
            </a:pPr>
            <a:r>
              <a:rPr lang="ru-RU" sz="5100" dirty="0" smtClean="0">
                <a:solidFill>
                  <a:schemeClr val="accent6">
                    <a:lumMod val="75000"/>
                  </a:schemeClr>
                </a:solidFill>
              </a:rPr>
              <a:t> сопереживание</a:t>
            </a:r>
            <a:r>
              <a:rPr lang="ru-RU" sz="5100" dirty="0">
                <a:solidFill>
                  <a:schemeClr val="accent6">
                    <a:lumMod val="75000"/>
                  </a:schemeClr>
                </a:solidFill>
              </a:rPr>
              <a:t>;</a:t>
            </a:r>
          </a:p>
          <a:p>
            <a:pPr>
              <a:buFont typeface="Wingdings" pitchFamily="2" charset="2"/>
              <a:buChar char="v"/>
            </a:pPr>
            <a:r>
              <a:rPr lang="ru-RU" sz="5100" dirty="0" smtClean="0">
                <a:solidFill>
                  <a:schemeClr val="accent6">
                    <a:lumMod val="75000"/>
                  </a:schemeClr>
                </a:solidFill>
              </a:rPr>
              <a:t> терпимость</a:t>
            </a:r>
            <a:r>
              <a:rPr lang="ru-RU" sz="5100" dirty="0">
                <a:solidFill>
                  <a:schemeClr val="accent6">
                    <a:lumMod val="75000"/>
                  </a:schemeClr>
                </a:solidFill>
              </a:rPr>
              <a:t>;</a:t>
            </a:r>
          </a:p>
          <a:p>
            <a:pPr>
              <a:buFont typeface="Wingdings" pitchFamily="2" charset="2"/>
              <a:buChar char="v"/>
            </a:pPr>
            <a:r>
              <a:rPr lang="ru-RU" sz="5100" dirty="0" smtClean="0">
                <a:solidFill>
                  <a:schemeClr val="accent6">
                    <a:lumMod val="75000"/>
                  </a:schemeClr>
                </a:solidFill>
              </a:rPr>
              <a:t> уступчивость</a:t>
            </a:r>
            <a:r>
              <a:rPr lang="ru-RU" sz="5100" dirty="0">
                <a:solidFill>
                  <a:schemeClr val="accent6">
                    <a:lumMod val="75000"/>
                  </a:schemeClr>
                </a:solidFill>
              </a:rPr>
              <a:t>;</a:t>
            </a:r>
          </a:p>
          <a:p>
            <a:pPr>
              <a:buFont typeface="Wingdings" pitchFamily="2" charset="2"/>
              <a:buChar char="v"/>
            </a:pPr>
            <a:r>
              <a:rPr lang="ru-RU" sz="5100" dirty="0" smtClean="0">
                <a:solidFill>
                  <a:schemeClr val="accent6">
                    <a:lumMod val="75000"/>
                  </a:schemeClr>
                </a:solidFill>
              </a:rPr>
              <a:t> доброжелательность</a:t>
            </a:r>
            <a:endParaRPr lang="ru-RU" sz="5100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51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5100" i="1" u="sng" dirty="0" smtClean="0">
                <a:solidFill>
                  <a:schemeClr val="accent6">
                    <a:lumMod val="75000"/>
                  </a:schemeClr>
                </a:solidFill>
              </a:rPr>
              <a:t>Умение </a:t>
            </a:r>
            <a:r>
              <a:rPr lang="ru-RU" sz="5100" i="1" u="sng" dirty="0">
                <a:solidFill>
                  <a:schemeClr val="accent6">
                    <a:lumMod val="75000"/>
                  </a:schemeClr>
                </a:solidFill>
              </a:rPr>
              <a:t>признать ценность другого </a:t>
            </a:r>
            <a:r>
              <a:rPr lang="ru-RU" sz="5100" dirty="0">
                <a:solidFill>
                  <a:schemeClr val="accent6">
                    <a:lumMod val="75000"/>
                  </a:schemeClr>
                </a:solidFill>
              </a:rPr>
              <a:t>, даже при несовпадении позиций.</a:t>
            </a:r>
          </a:p>
          <a:p>
            <a:pPr>
              <a:buFont typeface="Wingdings" pitchFamily="2" charset="2"/>
              <a:buChar char="v"/>
            </a:pPr>
            <a:r>
              <a:rPr lang="ru-RU" sz="5100" dirty="0">
                <a:solidFill>
                  <a:schemeClr val="accent6">
                    <a:lumMod val="75000"/>
                  </a:schemeClr>
                </a:solidFill>
              </a:rPr>
              <a:t>Только таким образом можно достичь гармонии в семейной жизни.</a:t>
            </a:r>
          </a:p>
          <a:p>
            <a:pPr marL="0" indent="0">
              <a:buNone/>
            </a:pPr>
            <a:endParaRPr lang="ru-RU" sz="5100" dirty="0"/>
          </a:p>
        </p:txBody>
      </p:sp>
    </p:spTree>
    <p:extLst>
      <p:ext uri="{BB962C8B-B14F-4D97-AF65-F5344CB8AC3E}">
        <p14:creationId xmlns:p14="http://schemas.microsoft.com/office/powerpoint/2010/main" val="2941668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332656"/>
            <a:ext cx="8229600" cy="5760640"/>
          </a:xfrm>
        </p:spPr>
        <p:txBody>
          <a:bodyPr>
            <a:normAutofit/>
          </a:bodyPr>
          <a:lstStyle/>
          <a:p>
            <a:r>
              <a:rPr lang="ru-RU" dirty="0"/>
              <a:t>В 20-е гг. ХIX  Теодор Ван де Велде , немецкий  сексолог</a:t>
            </a:r>
            <a:r>
              <a:rPr lang="ru-RU" dirty="0" smtClean="0"/>
              <a:t>, писал</a:t>
            </a:r>
            <a:r>
              <a:rPr lang="ru-RU" dirty="0"/>
              <a:t>: </a:t>
            </a:r>
            <a:r>
              <a:rPr lang="ru-RU" dirty="0" smtClean="0"/>
              <a:t>«Статистика </a:t>
            </a:r>
            <a:r>
              <a:rPr lang="ru-RU" dirty="0"/>
              <a:t>показывает, что выбор супруга совершается под знаком контраста, дополнения».</a:t>
            </a:r>
          </a:p>
          <a:p>
            <a:r>
              <a:rPr lang="ru-RU" dirty="0"/>
              <a:t>В 60-е гг. французские психологи Андре ле Талл и Сюзанна Симон  отстаивали закон дополнительности в выборе пары. По всеобщему мнению говорили они, два существа притягиваются своей непохожестью, их влечет то, чем они дополняют друг друга.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7004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Новая папка\Новая папка (2)\inde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60486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Семейное благополучие </a:t>
            </a:r>
            <a:r>
              <a:rPr lang="ru-RU" dirty="0">
                <a:solidFill>
                  <a:schemeClr val="bg1"/>
                </a:solidFill>
              </a:rPr>
              <a:t>напрямую связано </a:t>
            </a:r>
            <a:r>
              <a:rPr lang="ru-RU" dirty="0"/>
              <a:t>с тем, насколько психологич</a:t>
            </a:r>
            <a:r>
              <a:rPr lang="ru-RU" dirty="0">
                <a:solidFill>
                  <a:schemeClr val="bg1"/>
                </a:solidFill>
              </a:rPr>
              <a:t>ески</a:t>
            </a:r>
            <a:r>
              <a:rPr lang="ru-RU" dirty="0"/>
              <a:t> </a:t>
            </a:r>
            <a:r>
              <a:rPr lang="ru-RU" dirty="0">
                <a:solidFill>
                  <a:schemeClr val="bg1"/>
                </a:solidFill>
              </a:rPr>
              <a:t>совместима</a:t>
            </a:r>
            <a:r>
              <a:rPr lang="ru-RU" dirty="0"/>
              <a:t> друг с другом супружеская </a:t>
            </a:r>
            <a:r>
              <a:rPr lang="ru-RU" dirty="0">
                <a:solidFill>
                  <a:schemeClr val="bg1"/>
                </a:solidFill>
              </a:rPr>
              <a:t>пара.</a:t>
            </a:r>
          </a:p>
          <a:p>
            <a:pPr marL="0" indent="0">
              <a:buNone/>
            </a:pPr>
            <a:r>
              <a:rPr lang="ru-RU" b="1" dirty="0"/>
              <a:t>Совместимость</a:t>
            </a:r>
            <a:r>
              <a:rPr lang="ru-RU" dirty="0"/>
              <a:t>, как много</a:t>
            </a:r>
            <a:r>
              <a:rPr lang="ru-RU" dirty="0">
                <a:solidFill>
                  <a:schemeClr val="bg1"/>
                </a:solidFill>
              </a:rPr>
              <a:t>уровневый</a:t>
            </a:r>
            <a:r>
              <a:rPr lang="ru-RU" dirty="0"/>
              <a:t> феномен связана не только </a:t>
            </a:r>
            <a:r>
              <a:rPr lang="ru-RU" dirty="0">
                <a:solidFill>
                  <a:schemeClr val="bg1"/>
                </a:solidFill>
              </a:rPr>
              <a:t>с актуальным </a:t>
            </a:r>
            <a:r>
              <a:rPr lang="ru-RU" dirty="0"/>
              <a:t>состоянием и личностными </a:t>
            </a:r>
            <a:r>
              <a:rPr lang="ru-RU" dirty="0">
                <a:solidFill>
                  <a:schemeClr val="bg1"/>
                </a:solidFill>
              </a:rPr>
              <a:t>особенностями</a:t>
            </a:r>
            <a:r>
              <a:rPr lang="ru-RU" dirty="0"/>
              <a:t> потенциальных супругов, </a:t>
            </a:r>
            <a:r>
              <a:rPr lang="ru-RU" dirty="0">
                <a:solidFill>
                  <a:schemeClr val="bg1"/>
                </a:solidFill>
              </a:rPr>
              <a:t>но так же с их </a:t>
            </a:r>
            <a:r>
              <a:rPr lang="ru-RU" dirty="0"/>
              <a:t>опытом прошлой жизни, опытом межличностных отношений в родительской семье.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1160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6632"/>
            <a:ext cx="8229600" cy="674136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sz="3800" dirty="0"/>
              <a:t>При спонтанном , свободном подборе брачных партнёров образовавшиеся пары лишь в трети случаев обнаруживают достаточную совместимость. Можно назвать, по крайней мере два фактора, обуславливающих неадекватность выбора: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800" dirty="0"/>
              <a:t>Сужение поля выбора ( Выбор партнера ограничен возрастом, статусом, территориальными и прочими границами)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800" dirty="0"/>
              <a:t>Механизм восприятия (Выбор супруга регулируется идеальным образом партнера)</a:t>
            </a:r>
          </a:p>
          <a:p>
            <a:pPr marL="0" indent="0">
              <a:buNone/>
            </a:pPr>
            <a:endParaRPr lang="ru-RU" sz="3800" dirty="0"/>
          </a:p>
        </p:txBody>
      </p:sp>
    </p:spTree>
    <p:extLst>
      <p:ext uri="{BB962C8B-B14F-4D97-AF65-F5344CB8AC3E}">
        <p14:creationId xmlns:p14="http://schemas.microsoft.com/office/powerpoint/2010/main" val="2741548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Совместимость может быть описана в  основном двумя характеристиками: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показателями субъективной удовлетворенности(психологический признак);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показателями эмоционально-энергетических затрат ( физиологический  признак);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147" name="Picture 3" descr="F:\Новая папка\Новая папка (2)\otnosheniya1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827313"/>
            <a:ext cx="3262001" cy="3030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F:\Новая папка\Новая папка (2)\bb16e3fd297786fce0d59b160fcdb7e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27313"/>
            <a:ext cx="2987824" cy="3030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F:\Новая папка\Новая папка (2)\Счастливая-параее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827312"/>
            <a:ext cx="2880320" cy="3030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1122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b="1" dirty="0"/>
              <a:t>Выделяют следующие уровни совместимости</a:t>
            </a:r>
            <a:r>
              <a:rPr lang="ru-RU" b="1" dirty="0" smtClean="0"/>
              <a:t>:</a:t>
            </a:r>
          </a:p>
          <a:p>
            <a:pPr marL="0" indent="0">
              <a:buNone/>
            </a:pPr>
            <a:endParaRPr lang="ru-RU" dirty="0"/>
          </a:p>
          <a:p>
            <a:pPr lvl="0"/>
            <a:r>
              <a:rPr lang="ru-RU" b="1" dirty="0"/>
              <a:t>Ценностно-ориентационное единство</a:t>
            </a:r>
            <a:r>
              <a:rPr lang="ru-RU" b="1" i="1" dirty="0"/>
              <a:t>, </a:t>
            </a:r>
            <a:r>
              <a:rPr lang="ru-RU" i="1" dirty="0"/>
              <a:t>совместимость жизненных ценностей, идеалов, интересов, убеждений(чем больше это совпадает, тем легче людям понять друг друга, тем выше совместимость);</a:t>
            </a:r>
          </a:p>
          <a:p>
            <a:pPr lvl="0"/>
            <a:r>
              <a:rPr lang="ru-RU" b="1" i="1" dirty="0"/>
              <a:t>Согласованность функционально-ролевых ожиданий</a:t>
            </a:r>
            <a:r>
              <a:rPr lang="ru-RU" i="1" dirty="0"/>
              <a:t>, представлений человека о своих ролях и функциях в данном союзе;</a:t>
            </a:r>
          </a:p>
          <a:p>
            <a:pPr lvl="0"/>
            <a:r>
              <a:rPr lang="ru-RU" b="1" i="1" dirty="0"/>
              <a:t>Совместимость индивидуально-психологических характеристик людей:</a:t>
            </a:r>
          </a:p>
          <a:p>
            <a:pPr marL="0" indent="0">
              <a:buNone/>
            </a:pPr>
            <a:r>
              <a:rPr lang="ru-RU" i="1" dirty="0"/>
              <a:t>а) психофизиологическая совместимость темпераментов;</a:t>
            </a:r>
          </a:p>
          <a:p>
            <a:pPr marL="0" indent="0">
              <a:buNone/>
            </a:pPr>
            <a:r>
              <a:rPr lang="ru-RU" i="1" dirty="0"/>
              <a:t>б) совместимость врождённых психотипов;</a:t>
            </a:r>
          </a:p>
          <a:p>
            <a:pPr marL="0" indent="0">
              <a:buNone/>
            </a:pPr>
            <a:r>
              <a:rPr lang="ru-RU" i="1" dirty="0"/>
              <a:t>в) совместимость приобретённых качеств характера;</a:t>
            </a:r>
          </a:p>
          <a:p>
            <a:pPr marL="0" indent="0">
              <a:buNone/>
            </a:pPr>
            <a:r>
              <a:rPr lang="ru-RU" i="1" dirty="0"/>
              <a:t>г) сексуальная совместимость.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4114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</TotalTime>
  <Words>540</Words>
  <Application>Microsoft Office PowerPoint</Application>
  <PresentationFormat>Экран (4:3)</PresentationFormat>
  <Paragraphs>48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Выводы: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Оленька</dc:creator>
  <cp:lastModifiedBy>Оленька</cp:lastModifiedBy>
  <cp:revision>7</cp:revision>
  <dcterms:created xsi:type="dcterms:W3CDTF">2013-12-16T13:35:58Z</dcterms:created>
  <dcterms:modified xsi:type="dcterms:W3CDTF">2013-12-16T14:39:33Z</dcterms:modified>
</cp:coreProperties>
</file>