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60" r:id="rId3"/>
    <p:sldId id="261" r:id="rId4"/>
    <p:sldId id="259" r:id="rId5"/>
    <p:sldId id="257" r:id="rId6"/>
    <p:sldId id="258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80728"/>
            <a:ext cx="9144000" cy="147002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5400" dirty="0" smtClean="0"/>
              <a:t>Проблема суицида среди подростков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933056"/>
            <a:ext cx="6400800" cy="1752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Подготовил студент 1ой группы </a:t>
            </a:r>
          </a:p>
          <a:p>
            <a:r>
              <a:rPr lang="ru-RU" dirty="0" smtClean="0"/>
              <a:t>1го курса ФВМ «НИСПО»</a:t>
            </a:r>
          </a:p>
          <a:p>
            <a:r>
              <a:rPr lang="ru-RU" dirty="0" smtClean="0"/>
              <a:t>Козлов Ярослав Леонидович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538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/>
              <a:t>На вопрос: возникали ли у них мысли о самоубийстве, положительный ответ дали 33,34% 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109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7416824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864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256584"/>
          </a:xfrm>
        </p:spPr>
        <p:txBody>
          <a:bodyPr>
            <a:noAutofit/>
          </a:bodyPr>
          <a:lstStyle/>
          <a:p>
            <a:r>
              <a:rPr lang="ru-RU" sz="3200" dirty="0"/>
              <a:t>На вопрос о том было ли у них когда-нибудь желание покончить жизнь самоубийством, чуть больше половины ответили «нет», но остальная часть дала положительный ответ. А значит, что почти у половины школьников возникало желание покончить жизнь самоубийством, вследствие каких-то своих причин.  </a:t>
            </a:r>
          </a:p>
        </p:txBody>
      </p:sp>
    </p:spTree>
    <p:extLst>
      <p:ext uri="{BB962C8B-B14F-4D97-AF65-F5344CB8AC3E}">
        <p14:creationId xmlns:p14="http://schemas.microsoft.com/office/powerpoint/2010/main" val="259554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92696"/>
            <a:ext cx="6849909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337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772816"/>
            <a:ext cx="7543800" cy="3886200"/>
          </a:xfrm>
        </p:spPr>
        <p:txBody>
          <a:bodyPr>
            <a:normAutofit fontScale="92500"/>
          </a:bodyPr>
          <a:lstStyle/>
          <a:p>
            <a:r>
              <a:rPr lang="ru-RU" sz="4000" dirty="0"/>
              <a:t>На вопрос была ли у вас попытка самоубийства, 10% из всех опрошенных ответили «да, было один раз». Ответа, что такая попытка была и не одна, не дал ни один из опрашиваемых.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924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32656"/>
            <a:ext cx="6912768" cy="5867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413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911552"/>
          </a:xfrm>
        </p:spPr>
        <p:txBody>
          <a:bodyPr>
            <a:normAutofit/>
          </a:bodyPr>
          <a:lstStyle/>
          <a:p>
            <a:r>
              <a:rPr lang="ru-RU" sz="2800" dirty="0"/>
              <a:t>На вопрос: каковы причины самоубийств, ответы были примерно одинаковые, и среди всех названных причин особенно выделяются три: 1) проблемы в личной жизни: безответная любовь, отвергнутая любовь и другие проблемы, связанные с личной жизнью; 2) проблемы с родителями, непонимание в семье; 3) Проблемы в  колледже, с учебой, с однокурсниками и сверстниками. Но есть и другие причины.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184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4664"/>
            <a:ext cx="6120680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5301208"/>
            <a:ext cx="2016224" cy="244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86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839544"/>
          </a:xfrm>
        </p:spPr>
        <p:txBody>
          <a:bodyPr>
            <a:normAutofit/>
          </a:bodyPr>
          <a:lstStyle/>
          <a:p>
            <a:r>
              <a:rPr lang="ru-RU" sz="3200" dirty="0"/>
              <a:t>На вопрос были ли у ваших друзей или знакомых попытки самоубийства, 33,33% ответили, да и в некоторых случаях такой человек был не один. Что позволяет сделать выводы о том, что вероятность совершения самоубийства среди этих школьников несколько выше, так как перед ними есть живой пример, как «можно, справится со своими трудностями», это может послужить моделью решения своих проблем.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855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2656"/>
            <a:ext cx="6480720" cy="607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84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605556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/>
              <a:t>Свыше 2000 подростков, или 11 из каждых 100 тысяч, совершают самоубийство, каждый год 250 тысяч делают попытку покончить с собой</a:t>
            </a:r>
            <a:r>
              <a:rPr lang="ru-RU" dirty="0" smtClean="0"/>
              <a:t>. </a:t>
            </a:r>
            <a:r>
              <a:rPr lang="ru-RU" dirty="0"/>
              <a:t>С</a:t>
            </a:r>
            <a:r>
              <a:rPr lang="ru-RU" dirty="0" smtClean="0"/>
              <a:t>амоубийство </a:t>
            </a:r>
            <a:r>
              <a:rPr lang="ru-RU" dirty="0"/>
              <a:t>стало третей основной причиной смертности в этой возрастной группе, после несчастных случаев и убийств. Более того, по результатам опроса, половина всех подростков признались в том, что им приходили в голову мысли о суициде.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298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7543800" cy="3886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r>
              <a:rPr lang="ru-RU" sz="4000" dirty="0"/>
              <a:t>На вопрос стоит ли оставлять предсмертную записку, больше половины  дали положительный ответ, и чуть меньше половины не думали об этом, ответа «нет» не дал никто.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409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6912768" cy="5979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763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97666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В странах всего мира уровень самоубийства молодежи не только высок, но он еще и увеличивается. В целом, с 1955 года уровень самоубийств молодых людей возрос более чем вдвое.  При проведении двух исследований было обнаружено, что 70% подростков, пытавшихся покончить с собой, в той или иной  степени злоупотребляли наркотиками или алкоголем.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296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92696"/>
            <a:ext cx="6781800" cy="16002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Что такое самоубийство?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564904"/>
            <a:ext cx="7543800" cy="38862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Это преднамеренное </a:t>
            </a:r>
            <a:r>
              <a:rPr lang="ru-RU" sz="4000" dirty="0"/>
              <a:t>лишение себя </a:t>
            </a:r>
            <a:r>
              <a:rPr lang="ru-RU" sz="4000" dirty="0" smtClean="0"/>
              <a:t>жизни, </a:t>
            </a:r>
            <a:r>
              <a:rPr lang="ru-RU" sz="4000" dirty="0"/>
              <a:t>как правило, самостоятельное и </a:t>
            </a:r>
            <a:r>
              <a:rPr lang="ru-RU" sz="4000" dirty="0" smtClean="0"/>
              <a:t>добровольное.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08982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56992"/>
            <a:ext cx="9112246" cy="16002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000" b="1" dirty="0"/>
              <a:t>НАИБОЛЕЕ РАСПРОСТРАНЕННЫЕ ФАКТОРЫ, ВЕДУЩИЕ К  САМОУБИЙСТВУ СРЕДИ ПОДРОСТКОВ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556792"/>
            <a:ext cx="7543800" cy="3886200"/>
          </a:xfrm>
        </p:spPr>
        <p:txBody>
          <a:bodyPr/>
          <a:lstStyle/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993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71920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86342"/>
                <a:gridCol w="7957658"/>
              </a:tblGrid>
              <a:tr h="149628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 dirty="0">
                          <a:effectLst/>
                        </a:rPr>
                        <a:t>Место </a:t>
                      </a:r>
                      <a:r>
                        <a:rPr lang="en-US" sz="900" spc="0" dirty="0">
                          <a:effectLst/>
                        </a:rPr>
                        <a:t>(</a:t>
                      </a:r>
                      <a:r>
                        <a:rPr lang="ru-RU" sz="900" spc="0" dirty="0">
                          <a:effectLst/>
                        </a:rPr>
                        <a:t>по значимости</a:t>
                      </a:r>
                      <a:r>
                        <a:rPr lang="en-US" sz="900" spc="0" dirty="0">
                          <a:effectLst/>
                        </a:rPr>
                        <a:t>)</a:t>
                      </a:r>
                      <a:endParaRPr lang="ru-RU" sz="900" spc="1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 dirty="0">
                          <a:effectLst/>
                        </a:rPr>
                        <a:t>Факторы</a:t>
                      </a:r>
                      <a:endParaRPr lang="ru-RU" sz="900" spc="1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</a:tr>
              <a:tr h="374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1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Депрессивное расстройство, стресс и стрессовые факторы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</a:tr>
              <a:tr h="374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2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 dirty="0">
                          <a:effectLst/>
                        </a:rPr>
                        <a:t>Различные проблемы, неудачи в школе, с одноклассниками</a:t>
                      </a:r>
                      <a:endParaRPr lang="ru-RU" sz="900" spc="1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</a:tr>
              <a:tr h="374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3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 dirty="0">
                          <a:effectLst/>
                        </a:rPr>
                        <a:t>Насилие, безысходность, проблемы с родителями</a:t>
                      </a:r>
                      <a:endParaRPr lang="ru-RU" sz="900" spc="1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</a:tr>
              <a:tr h="374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4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Психические расстройства, суицидное мышление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</a:tr>
              <a:tr h="4987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5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Алкоголизм и другие формы злоупотребления наркотическими средствами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</a:tr>
              <a:tr h="374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6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Моделирование, разговор об этом, религиозные идеи, фанатизм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</a:tr>
              <a:tr h="374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7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Изоляция, жизнь в одиночестве, потеря поддержки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</a:tr>
              <a:tr h="374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8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Предыдущие попытки к самоубийству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</a:tr>
              <a:tr h="374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9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Экономические проблемы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</a:tr>
              <a:tr h="374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10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Самоубийство в семье (в предыдущем поколении)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</a:tr>
              <a:tr h="374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11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Наследственность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</a:tr>
              <a:tr h="374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12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Гнев, Агрессия, раздражительность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</a:tr>
              <a:tr h="374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13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Физическая боль и неизлечимая болезнь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</a:tr>
              <a:tr h="374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>
                          <a:effectLst/>
                        </a:rPr>
                        <a:t>14</a:t>
                      </a:r>
                      <a:endParaRPr lang="ru-RU" sz="900" spc="1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 spc="0" dirty="0">
                          <a:effectLst/>
                        </a:rPr>
                        <a:t>Мужской пол</a:t>
                      </a:r>
                      <a:endParaRPr lang="ru-RU" sz="900" spc="1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423" marR="4542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98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00808"/>
            <a:ext cx="7543800" cy="38862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АНКЕТИРОВАНИЕ</a:t>
            </a:r>
            <a:endParaRPr lang="ru-RU" sz="6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43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424936" cy="4896544"/>
          </a:xfrm>
        </p:spPr>
        <p:txBody>
          <a:bodyPr>
            <a:normAutofit/>
          </a:bodyPr>
          <a:lstStyle/>
          <a:p>
            <a:r>
              <a:rPr lang="ru-RU" sz="4400" dirty="0"/>
              <a:t>На вопрос: Ваше отношение к самоубийству, большая часть ответили, что отрицательное, есть другие способы решения проблем. Но есть те, кто считают по-другому.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099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7265250" cy="5755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173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93</TotalTime>
  <Words>558</Words>
  <Application>Microsoft Office PowerPoint</Application>
  <PresentationFormat>Экран (4:3)</PresentationFormat>
  <Paragraphs>66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NewsPrint</vt:lpstr>
      <vt:lpstr>Проблема суицида среди подростков</vt:lpstr>
      <vt:lpstr>   </vt:lpstr>
      <vt:lpstr> </vt:lpstr>
      <vt:lpstr>Что такое самоубийство?</vt:lpstr>
      <vt:lpstr>НАИБОЛЕЕ РАСПРОСТРАНЕННЫЕ ФАКТОРЫ, ВЕДУЩИЕ К  САМОУБИЙСТВУ СРЕДИ ПОДРОСТКОВ </vt:lpstr>
      <vt:lpstr>Презентация PowerPoint</vt:lpstr>
      <vt:lpstr> </vt:lpstr>
      <vt:lpstr> </vt:lpstr>
      <vt:lpstr> </vt:lpstr>
      <vt:lpstr> </vt:lpstr>
      <vt:lpstr> </vt:lpstr>
      <vt:lpstr> </vt:lpstr>
      <vt:lpstr> 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Проблема суицида среди подростков</dc:title>
  <dc:creator>Ксения</dc:creator>
  <cp:lastModifiedBy>Ксения</cp:lastModifiedBy>
  <cp:revision>7</cp:revision>
  <dcterms:created xsi:type="dcterms:W3CDTF">2013-12-16T13:04:09Z</dcterms:created>
  <dcterms:modified xsi:type="dcterms:W3CDTF">2013-12-16T16:02:15Z</dcterms:modified>
</cp:coreProperties>
</file>