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1"/>
  </p:sldMasterIdLst>
  <p:notesMasterIdLst>
    <p:notesMasterId r:id="rId22"/>
  </p:notesMasterIdLst>
  <p:sldIdLst>
    <p:sldId id="327" r:id="rId2"/>
    <p:sldId id="322" r:id="rId3"/>
    <p:sldId id="323" r:id="rId4"/>
    <p:sldId id="324" r:id="rId5"/>
    <p:sldId id="308" r:id="rId6"/>
    <p:sldId id="305" r:id="rId7"/>
    <p:sldId id="307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21" r:id="rId17"/>
    <p:sldId id="317" r:id="rId18"/>
    <p:sldId id="326" r:id="rId19"/>
    <p:sldId id="318" r:id="rId20"/>
    <p:sldId id="325" r:id="rId21"/>
  </p:sldIdLst>
  <p:sldSz cx="12192000" cy="6858000"/>
  <p:notesSz cx="6858000" cy="9144000"/>
  <p:embeddedFontLst>
    <p:embeddedFont>
      <p:font typeface="Arial Black" panose="020B0A04020102020204" pitchFamily="34" charset="0"/>
      <p:bold r:id="rId23"/>
    </p:embeddedFon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custShowLst>
    <p:custShow name="карта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 Харевич" initials="ИХ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  <a:srgbClr val="9966FF"/>
    <a:srgbClr val="9999FF"/>
    <a:srgbClr val="FEFEFE"/>
    <a:srgbClr val="863D0C"/>
    <a:srgbClr val="C55A11"/>
    <a:srgbClr val="7E0504"/>
    <a:srgbClr val="252B37"/>
    <a:srgbClr val="758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3662" autoAdjust="0"/>
  </p:normalViewPr>
  <p:slideViewPr>
    <p:cSldViewPr snapToGrid="0">
      <p:cViewPr varScale="1">
        <p:scale>
          <a:sx n="110" d="100"/>
          <a:sy n="110" d="100"/>
        </p:scale>
        <p:origin x="48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13.03.2026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9671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251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2280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231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141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7013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143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8777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804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2999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4508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1646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7443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098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61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688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255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981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6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56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46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38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323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79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74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70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id="{B945D75B-D4D0-4FD4-B26B-C6A253B61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20" y="349400"/>
            <a:ext cx="4830030" cy="620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93133AFF-06E3-45D5-AB41-D34FC17FA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585" b="-1184"/>
          <a:stretch/>
        </p:blipFill>
        <p:spPr bwMode="auto">
          <a:xfrm>
            <a:off x="8774349" y="-9538"/>
            <a:ext cx="3417651" cy="68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589549-0288-463C-8707-662B3C6DFC4E}"/>
              </a:ext>
            </a:extLst>
          </p:cNvPr>
          <p:cNvSpPr/>
          <p:nvPr/>
        </p:nvSpPr>
        <p:spPr>
          <a:xfrm>
            <a:off x="6096000" y="1690748"/>
            <a:ext cx="5603066" cy="22293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908C8C5-195D-42B4-88A8-E91460CEF73A}"/>
              </a:ext>
            </a:extLst>
          </p:cNvPr>
          <p:cNvSpPr/>
          <p:nvPr/>
        </p:nvSpPr>
        <p:spPr>
          <a:xfrm>
            <a:off x="6451104" y="1690748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C2ED42-5A79-4C77-BC7F-0672CCCF1963}"/>
              </a:ext>
            </a:extLst>
          </p:cNvPr>
          <p:cNvSpPr txBox="1"/>
          <p:nvPr/>
        </p:nvSpPr>
        <p:spPr>
          <a:xfrm>
            <a:off x="6891374" y="1959024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 БЕЛАРУСЬ – ОСНОВНОЙ ЗАКОН ГОСУДАРСТВА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678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56833" y="872289"/>
            <a:ext cx="9478852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Раздел 5 «Местное управление и самоуправление»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/>
              <a:t> </a:t>
            </a:r>
            <a:r>
              <a:rPr lang="ru-RU" sz="2000" dirty="0"/>
              <a:t>местные Советы депутатов,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исполнительные и распорядительные органы,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органы территориального общественного самоуправления,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местные референдумы, собрания и другие формы прямого участия в государственных и общественных делах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322" y="5694296"/>
            <a:ext cx="11467363" cy="4178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2" y="1104109"/>
            <a:ext cx="1793637" cy="179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6833" y="3166890"/>
            <a:ext cx="9478852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Раздел 6 «Прокуратура. Комитет государственного контроля» </a:t>
            </a:r>
          </a:p>
          <a:p>
            <a:pPr algn="just"/>
            <a:r>
              <a:rPr lang="ru-RU" sz="2000" b="1" dirty="0"/>
              <a:t>Прокуратура:</a:t>
            </a:r>
            <a:r>
              <a:rPr lang="ru-RU" sz="2000" dirty="0"/>
              <a:t> надзор за точным и единообразным исполнением законов, указов и иных нормативных правовых актов;</a:t>
            </a:r>
          </a:p>
          <a:p>
            <a:pPr algn="just"/>
            <a:r>
              <a:rPr lang="ru-RU" sz="2000" b="1" dirty="0"/>
              <a:t>Комитет государственного контроля</a:t>
            </a:r>
            <a:r>
              <a:rPr lang="ru-RU" sz="2000" dirty="0"/>
              <a:t>: государственный контроль за исполнением республиканского бюджета, использованием государственной собственности, исполнением актов Президента, Парламента, Правительства и других государственных органов</a:t>
            </a:r>
          </a:p>
        </p:txBody>
      </p:sp>
    </p:spTree>
    <p:extLst>
      <p:ext uri="{BB962C8B-B14F-4D97-AF65-F5344CB8AC3E}">
        <p14:creationId xmlns:p14="http://schemas.microsoft.com/office/powerpoint/2010/main" val="2697670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62896" y="1389641"/>
            <a:ext cx="9272789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Раздел 7 «Финансово-кредитная система Республики Беларусь»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/>
              <a:t> </a:t>
            </a:r>
            <a:r>
              <a:rPr lang="ru-RU" sz="2200" dirty="0"/>
              <a:t>единая бюджетно-финансовая, налоговая, денежно-кредитная и валютная политика</a:t>
            </a:r>
          </a:p>
          <a:p>
            <a:pPr algn="ctr"/>
            <a:endParaRPr lang="ru-RU" sz="2000" b="1" cap="all" dirty="0"/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64" y="1389641"/>
            <a:ext cx="1832273" cy="183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62895" y="4852426"/>
            <a:ext cx="927278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Раздел 9 «Заключительные и переходные положения»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200" dirty="0"/>
              <a:t>сроки и условия вступления в силу изменений и дополнений в Конституцию.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62897" y="3503053"/>
            <a:ext cx="9272788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Раздел 8 «Порядок изменения и дополнения Конституции»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/>
              <a:t> </a:t>
            </a:r>
            <a:r>
              <a:rPr lang="ru-RU" sz="2200" dirty="0"/>
              <a:t>порядок внесения изменений и дополнений в Конституцию </a:t>
            </a:r>
          </a:p>
        </p:txBody>
      </p:sp>
    </p:spTree>
    <p:extLst>
      <p:ext uri="{BB962C8B-B14F-4D97-AF65-F5344CB8AC3E}">
        <p14:creationId xmlns:p14="http://schemas.microsoft.com/office/powerpoint/2010/main" val="231055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38097" y="268002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75776" y="655800"/>
            <a:ext cx="9259910" cy="46474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/>
              <a:t>Республика Беларусь – унитарное демократическое социальное правовое государство</a:t>
            </a:r>
            <a:r>
              <a:rPr lang="ru-RU" dirty="0"/>
              <a:t>. </a:t>
            </a:r>
          </a:p>
          <a:p>
            <a:pPr algn="just"/>
            <a:r>
              <a:rPr lang="ru-RU" sz="2000" b="1" i="1" dirty="0"/>
              <a:t>Унитарное</a:t>
            </a:r>
            <a:r>
              <a:rPr lang="ru-RU" sz="2000" dirty="0"/>
              <a:t> – единое государство, все административно-территориальные единицы (области, районы, сельсоветы, города, посёлки) подчиняются единому законодательству, единой системе высших органов власти.  </a:t>
            </a:r>
          </a:p>
          <a:p>
            <a:pPr algn="just"/>
            <a:r>
              <a:rPr lang="ru-RU" sz="2000" b="1" i="1" dirty="0"/>
              <a:t>Демократическое</a:t>
            </a:r>
            <a:r>
              <a:rPr lang="ru-RU" sz="2000" dirty="0"/>
              <a:t> – власть в государстве принадлежит народу. Единственным источником государственной власти и носителем суверенитета является народ. Народ осуществляет свою власть непосредственно и через представительные органы.</a:t>
            </a:r>
          </a:p>
          <a:p>
            <a:pPr algn="just"/>
            <a:r>
              <a:rPr lang="ru-RU" sz="2000" b="1" i="1" dirty="0"/>
              <a:t>Социальное</a:t>
            </a:r>
            <a:r>
              <a:rPr lang="ru-RU" sz="2000" dirty="0"/>
              <a:t> – государство стремится обеспечить каждому гражданину достойный уровень жизни и помощь тем, кто в ней нуждается. Человек, его права, свободы и гарантии их реализации являются наивысшей ценностью и целью общества и государства.</a:t>
            </a:r>
          </a:p>
          <a:p>
            <a:pPr algn="just"/>
            <a:r>
              <a:rPr lang="ru-RU" sz="2000" b="1" i="1" dirty="0"/>
              <a:t>Правовое</a:t>
            </a:r>
            <a:r>
              <a:rPr lang="ru-RU" sz="2000" dirty="0"/>
              <a:t> – вся деятельность государства подчиняется законам, перед законом все равны. Власть разделена на законодательную, исполнительную и судебную.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323" y="5868624"/>
            <a:ext cx="11467363" cy="4178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3" y="655800"/>
            <a:ext cx="1991491" cy="19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553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07594" y="917568"/>
            <a:ext cx="9028091" cy="42780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Личные права и свободы граждан Республики Беларусь</a:t>
            </a:r>
            <a:endParaRPr lang="ru-RU" sz="2000" cap="all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на достойный уровень жизни, включая достаточное питание, одежду, жильё и постоянное улучшение необходимых для этого условий;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на жизнь;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на защиту от незаконного вмешательства в частную жизнь;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свободно передвигаться и выбирать место жительства в пределах Республики Беларусь, покидать её и беспрепятственно возвращаться обратно;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самостоятельно определять своё отношение к религии, исповедовать любую религию или не исповедовать никакой;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вступить в брак и создать семью;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свобода, неприкосновенность и достоинство личности;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свобода мнений, убеждений, их свободное выражение.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322" y="5905424"/>
            <a:ext cx="11467363" cy="4178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0" y="1104110"/>
            <a:ext cx="2102730" cy="210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4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53048" y="733073"/>
            <a:ext cx="9092485" cy="4708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Политические права и свободы граждан Республики Беларусь</a:t>
            </a:r>
            <a:endParaRPr lang="ru-RU" sz="2000" cap="all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участвовать в решении государственных дел как непосредственно, так и через свободно избранных представителей;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свободно избирать и быть избранными в государственные органы на основе всеобщего, равного, прямого или косвенного избирательного права при тайном голосовании;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на получение, хранение и распространение полной, достоверной и своевременной информации о деятельности государственных органов, о политической, экономической, культурной и международной жизни, состоянии окружающей среды;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направлять личные или коллективные обращения в государственные органы;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свобода собраний, митингов, уличных шествий, демонстраций, не нарушающих правопорядок и права других граждан Республики Беларусь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322" y="5694296"/>
            <a:ext cx="11467363" cy="4178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9" y="733073"/>
            <a:ext cx="2180004" cy="218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35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75020" y="1080802"/>
            <a:ext cx="8718997" cy="29854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Экономические права граждан Республики Беларусь</a:t>
            </a:r>
            <a:endParaRPr lang="ru-RU" sz="2000" cap="all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на труд как наиболее достойный способ самоутверждения человека;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на выбор профессии, рода занятий и работы в соответствии с призванием, способностями, образованием, профессиональной подготовкой и с учётом общественных потребностей;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на здоровые и безопасные условия труда;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на отдых;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100" dirty="0"/>
              <a:t>право собственности.</a:t>
            </a: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2" y="903115"/>
            <a:ext cx="2215167" cy="221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8322" y="5694296"/>
            <a:ext cx="11467363" cy="4178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11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19718" y="847536"/>
            <a:ext cx="8512936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Социальные права граждан Республики Беларусь</a:t>
            </a:r>
            <a:endParaRPr lang="ru-RU" sz="2000" cap="all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на охрану здоровья, включая бесплатное лечение за счёт государственных средств;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на благоприятную окружающую среду и на возмещение вреда, причинённого нарушением этого права;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на социальное обеспечение по возрасту, в случае болезни, инвалидности, утраты трудоспособности, потери кормильца и других случаях, предусмотренных законом;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на жилище;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на образование; доступность и бесплатность общего среднего и профессионально-технического образования;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/>
              <a:t>право сохранять свою национальную принадлежность. </a:t>
            </a: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0" y="847536"/>
            <a:ext cx="2294909" cy="229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19718" y="4995244"/>
            <a:ext cx="851293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Культурные права граждан Республики Беларусь</a:t>
            </a:r>
            <a:endParaRPr lang="ru-RU" sz="2000" cap="all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право на участие в культурной жизни;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/>
              <a:t>право пользоваться родным языком, выбирать язык общения.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74" y="3964076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83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86791" y="1029287"/>
            <a:ext cx="8594347" cy="40934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Обязанности гражданина Республики Беларусь</a:t>
            </a:r>
          </a:p>
          <a:p>
            <a:pPr algn="ctr"/>
            <a:endParaRPr lang="ru-RU" sz="2000" cap="all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соблюдать Конституцию Республики Беларусь и иные законы страны;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уважать государственные символы и национальные традиции Беларуси;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быть патриотом своей страны;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уважать достоинство, права, свободы, законные интересы других лиц;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беречь историко-культурное, духовное наследие и другие национальные ценности;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защищать Республику Беларусь;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принимать участие в финансировании государственных расходов путём уплаты государственных налогов, пошлин и иных платежей;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заботиться о сохранении собственного здоровья;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охранять природную среду и бережно относиться к природным ресурсам.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322" y="5694296"/>
            <a:ext cx="11467363" cy="4178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2" y="882086"/>
            <a:ext cx="2040027" cy="20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2" y="3248722"/>
            <a:ext cx="2386394" cy="178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56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>
            <a:extLst>
              <a:ext uri="{FF2B5EF4-FFF2-40B4-BE49-F238E27FC236}">
                <a16:creationId xmlns:a16="http://schemas.microsoft.com/office/drawing/2014/main" id="{EF968360-FE80-4C94-ACDD-7E0B5F2C7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585" b="-1184"/>
          <a:stretch/>
        </p:blipFill>
        <p:spPr bwMode="auto">
          <a:xfrm>
            <a:off x="9085633" y="-9538"/>
            <a:ext cx="3106367" cy="68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908C8C5-195D-42B4-88A8-E91460CEF73A}"/>
              </a:ext>
            </a:extLst>
          </p:cNvPr>
          <p:cNvSpPr/>
          <p:nvPr/>
        </p:nvSpPr>
        <p:spPr>
          <a:xfrm>
            <a:off x="6451104" y="1690748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FFB40FC-09A2-492C-BE2F-B72F787D27A3}"/>
              </a:ext>
            </a:extLst>
          </p:cNvPr>
          <p:cNvSpPr/>
          <p:nvPr/>
        </p:nvSpPr>
        <p:spPr>
          <a:xfrm>
            <a:off x="4466574" y="367309"/>
            <a:ext cx="7479767" cy="57925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6053FD-AC4C-4515-B438-2721DAAAAC70}"/>
              </a:ext>
            </a:extLst>
          </p:cNvPr>
          <p:cNvSpPr txBox="1"/>
          <p:nvPr/>
        </p:nvSpPr>
        <p:spPr>
          <a:xfrm>
            <a:off x="5139269" y="2380075"/>
            <a:ext cx="66926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</a:rPr>
              <a:t>1. Стремление решать важнейшие вопросы коллективно. 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355E9F-6378-443C-A7C9-16EDFD8E4F19}"/>
              </a:ext>
            </a:extLst>
          </p:cNvPr>
          <p:cNvSpPr txBox="1"/>
          <p:nvPr/>
        </p:nvSpPr>
        <p:spPr>
          <a:xfrm>
            <a:off x="5139269" y="446690"/>
            <a:ext cx="6692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Изменения и дополнения Конституции Республики Беларусь, внесенные по результатам республиканского референдума 2022 года, закрепили ценностные ориентиры белорусского общества: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927542D-31F5-4635-A749-59A7C379C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" y="1389938"/>
            <a:ext cx="4781098" cy="447792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6E1C22E-02D3-41E2-AA8E-F268338C556D}"/>
              </a:ext>
            </a:extLst>
          </p:cNvPr>
          <p:cNvSpPr txBox="1"/>
          <p:nvPr/>
        </p:nvSpPr>
        <p:spPr>
          <a:xfrm>
            <a:off x="5139269" y="3135287"/>
            <a:ext cx="6692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</a:rPr>
              <a:t>2. Традиционные семейные ценности. 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0FEBEF-DD2F-4576-8607-AE1F5250C199}"/>
              </a:ext>
            </a:extLst>
          </p:cNvPr>
          <p:cNvSpPr txBox="1"/>
          <p:nvPr/>
        </p:nvSpPr>
        <p:spPr>
          <a:xfrm>
            <a:off x="5183324" y="3524183"/>
            <a:ext cx="66926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</a:rPr>
              <a:t>3. Сохранение памяти об истории Великой Отечественной войны, героизме и самоотверженности белорусского народа. 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798A1E-B098-4D61-9AEE-9B5F63580AA8}"/>
              </a:ext>
            </a:extLst>
          </p:cNvPr>
          <p:cNvSpPr txBox="1"/>
          <p:nvPr/>
        </p:nvSpPr>
        <p:spPr>
          <a:xfrm>
            <a:off x="5227380" y="4666455"/>
            <a:ext cx="66926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</a:rPr>
              <a:t>4. Создание условий для защиты персональных данных. 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8C099B-6BA0-43CF-B701-63720298DB67}"/>
              </a:ext>
            </a:extLst>
          </p:cNvPr>
          <p:cNvSpPr txBox="1"/>
          <p:nvPr/>
        </p:nvSpPr>
        <p:spPr>
          <a:xfrm>
            <a:off x="5253713" y="5358889"/>
            <a:ext cx="66926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</a:rPr>
              <a:t>5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r>
              <a:rPr lang="ru-RU" sz="2400" b="1" dirty="0">
                <a:solidFill>
                  <a:schemeClr val="bg1"/>
                </a:solidFill>
              </a:rPr>
              <a:t>Взаимная ответственность гражданина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и государства. 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B1EEE5D-E8D0-435A-AACF-9D26E9225857}"/>
              </a:ext>
            </a:extLst>
          </p:cNvPr>
          <p:cNvSpPr/>
          <p:nvPr/>
        </p:nvSpPr>
        <p:spPr>
          <a:xfrm rot="5400000">
            <a:off x="472207" y="5289640"/>
            <a:ext cx="398002" cy="13424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554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1076" y="912354"/>
            <a:ext cx="9362941" cy="52014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/>
              <a:t>Изменения и дополнения Конституции Республики Беларусь, внесённые по результатам республиканского референдума 2022 </a:t>
            </a:r>
            <a:r>
              <a:rPr lang="ru-RU" sz="1600" b="1" dirty="0"/>
              <a:t>г.</a:t>
            </a:r>
            <a:r>
              <a:rPr lang="ru-RU" sz="1600" b="1" cap="all" dirty="0"/>
              <a:t> </a:t>
            </a:r>
            <a:endParaRPr lang="ru-RU" sz="1600" cap="all" dirty="0"/>
          </a:p>
          <a:p>
            <a:pPr algn="just"/>
            <a:r>
              <a:rPr lang="ru-RU" sz="2000" b="1" dirty="0"/>
              <a:t>Статья 2.</a:t>
            </a:r>
            <a:r>
              <a:rPr lang="ru-RU" sz="2000" dirty="0"/>
              <a:t> Государство ответственно перед гражданином за создание условий для свободного и достойного развития личности. Гражданин ответствен перед государством за неукоснительное исполнение обязанностей, возложенных на него Конституцией.</a:t>
            </a:r>
          </a:p>
          <a:p>
            <a:pPr algn="just"/>
            <a:r>
              <a:rPr lang="ru-RU" sz="2000" b="1" dirty="0"/>
              <a:t>Статья 28. </a:t>
            </a:r>
            <a:r>
              <a:rPr lang="ru-RU" sz="2000" dirty="0"/>
              <a:t>Государство создаёт условия для защиты персональных данных и безопасности личности и общества при их использовании.</a:t>
            </a:r>
          </a:p>
          <a:p>
            <a:pPr algn="just"/>
            <a:r>
              <a:rPr lang="ru-RU" sz="2000" b="1" dirty="0"/>
              <a:t>Статья 32.</a:t>
            </a:r>
            <a:r>
              <a:rPr lang="ru-RU" sz="2000" dirty="0"/>
              <a:t> Брак как союз женщины и мужчины, семья, материнство, отцовство и детство находятся под защитой государства. Государство обеспечивает приоритет воспитания детей в семье.</a:t>
            </a:r>
          </a:p>
          <a:p>
            <a:pPr algn="just"/>
            <a:r>
              <a:rPr lang="ru-RU" sz="2000" b="1" dirty="0"/>
              <a:t>Статья 54.</a:t>
            </a:r>
            <a:r>
              <a:rPr lang="ru-RU" sz="2000" dirty="0"/>
              <a:t> Сохранение исторической памяти о героическом прошлом белорусского народа, патриотизм являются долгом каждого гражданина Республики Беларусь.</a:t>
            </a:r>
          </a:p>
          <a:p>
            <a:pPr algn="just"/>
            <a:r>
              <a:rPr lang="ru-RU" sz="2000" b="1" dirty="0"/>
              <a:t>Статья 89</a:t>
            </a:r>
            <a:r>
              <a:rPr lang="ru-RU" sz="2000" b="1" baseline="30000" dirty="0"/>
              <a:t>1</a:t>
            </a:r>
            <a:r>
              <a:rPr lang="ru-RU" sz="2000" dirty="0"/>
              <a:t> Всебелорусское народное собрание – высший представительный орган народовластия Республики Беларусь, определяющий стратегические направления развития общества и государства, обеспечивающий незыблемость конституционного строя, преемственность поколений и гражданское согласие. </a:t>
            </a:r>
            <a:endParaRPr lang="ru-RU" sz="2000" dirty="0">
              <a:effectLst/>
            </a:endParaRP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85" y="1093681"/>
            <a:ext cx="1881339" cy="18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15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908C8C5-195D-42B4-88A8-E91460CEF73A}"/>
              </a:ext>
            </a:extLst>
          </p:cNvPr>
          <p:cNvSpPr/>
          <p:nvPr/>
        </p:nvSpPr>
        <p:spPr>
          <a:xfrm>
            <a:off x="6451104" y="1690748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6033B841-EAF3-42A1-8225-935875684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21278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30918CD-2196-4DF0-8FAB-10D246DECBF2}"/>
              </a:ext>
            </a:extLst>
          </p:cNvPr>
          <p:cNvSpPr txBox="1"/>
          <p:nvPr/>
        </p:nvSpPr>
        <p:spPr>
          <a:xfrm>
            <a:off x="-184486" y="-241669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endParaRPr lang="ru-RU" sz="16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640DC0-A3EE-4F72-8347-A68611DB1C8E}"/>
              </a:ext>
            </a:extLst>
          </p:cNvPr>
          <p:cNvSpPr txBox="1"/>
          <p:nvPr/>
        </p:nvSpPr>
        <p:spPr>
          <a:xfrm>
            <a:off x="473650" y="1035604"/>
            <a:ext cx="56660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kern="700" spc="-100" dirty="0">
                <a:solidFill>
                  <a:schemeClr val="accent6">
                    <a:lumMod val="75000"/>
                  </a:schemeClr>
                </a:solidFill>
              </a:rPr>
              <a:t>Наша Конституция дает возможность достойно жить, развиваться, чувствовать себя в безопасности, реализовать самые смелые планы и начинания на родной земле. Так и должно быть в современной демократической,  по-настоящему демократичной стране.</a:t>
            </a:r>
            <a:endParaRPr lang="ru-RU" sz="2800" b="1" i="1" kern="700" spc="-1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BC150E-E330-48CB-A636-249AF2BC7E7B}"/>
              </a:ext>
            </a:extLst>
          </p:cNvPr>
          <p:cNvSpPr txBox="1"/>
          <p:nvPr/>
        </p:nvSpPr>
        <p:spPr>
          <a:xfrm rot="10800000">
            <a:off x="5173886" y="3162542"/>
            <a:ext cx="1121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endParaRPr lang="ru-RU" sz="16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C860533-2A03-4EC9-AE7B-1EEE20DE0812}"/>
              </a:ext>
            </a:extLst>
          </p:cNvPr>
          <p:cNvSpPr/>
          <p:nvPr/>
        </p:nvSpPr>
        <p:spPr>
          <a:xfrm>
            <a:off x="477474" y="5342436"/>
            <a:ext cx="5662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Президент Республики Беларусь А.Г. Лукашенко </a:t>
            </a:r>
            <a:br>
              <a:rPr lang="ru-RU" b="1" i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93EEBC5-76F6-48B2-BF3D-8621D032E62C}"/>
              </a:ext>
            </a:extLst>
          </p:cNvPr>
          <p:cNvSpPr/>
          <p:nvPr/>
        </p:nvSpPr>
        <p:spPr>
          <a:xfrm rot="5400000">
            <a:off x="11321792" y="5758270"/>
            <a:ext cx="398002" cy="13424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438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E99A96-F8C3-4765-973A-15884F6A73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" r="31154"/>
          <a:stretch/>
        </p:blipFill>
        <p:spPr>
          <a:xfrm>
            <a:off x="953716" y="300177"/>
            <a:ext cx="3570267" cy="2621647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EF968360-FE80-4C94-ACDD-7E0B5F2C7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585" b="-1184"/>
          <a:stretch/>
        </p:blipFill>
        <p:spPr bwMode="auto">
          <a:xfrm>
            <a:off x="9243236" y="0"/>
            <a:ext cx="3106367" cy="680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908C8C5-195D-42B4-88A8-E91460CEF73A}"/>
              </a:ext>
            </a:extLst>
          </p:cNvPr>
          <p:cNvSpPr/>
          <p:nvPr/>
        </p:nvSpPr>
        <p:spPr>
          <a:xfrm>
            <a:off x="6451104" y="1690748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FFB40FC-09A2-492C-BE2F-B72F787D27A3}"/>
              </a:ext>
            </a:extLst>
          </p:cNvPr>
          <p:cNvSpPr/>
          <p:nvPr/>
        </p:nvSpPr>
        <p:spPr>
          <a:xfrm>
            <a:off x="5255064" y="300177"/>
            <a:ext cx="6463786" cy="38220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355E9F-6378-443C-A7C9-16EDFD8E4F19}"/>
              </a:ext>
            </a:extLst>
          </p:cNvPr>
          <p:cNvSpPr txBox="1"/>
          <p:nvPr/>
        </p:nvSpPr>
        <p:spPr>
          <a:xfrm>
            <a:off x="5350962" y="444251"/>
            <a:ext cx="6692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Всебелорусская акция </a:t>
            </a:r>
            <a:br>
              <a:rPr lang="ru-RU" sz="2400" b="1" i="1" dirty="0">
                <a:solidFill>
                  <a:schemeClr val="bg1"/>
                </a:solidFill>
              </a:rPr>
            </a:br>
            <a:r>
              <a:rPr lang="ru-RU" sz="2400" b="1" i="1" dirty="0">
                <a:solidFill>
                  <a:schemeClr val="bg1"/>
                </a:solidFill>
              </a:rPr>
              <a:t>«Мы – граждане Беларуси»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798A1E-B098-4D61-9AEE-9B5F63580AA8}"/>
              </a:ext>
            </a:extLst>
          </p:cNvPr>
          <p:cNvSpPr txBox="1"/>
          <p:nvPr/>
        </p:nvSpPr>
        <p:spPr>
          <a:xfrm>
            <a:off x="5350962" y="1482997"/>
            <a:ext cx="646378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>
                <a:solidFill>
                  <a:schemeClr val="bg1"/>
                </a:solidFill>
              </a:rPr>
              <a:t>15 марта, в День Конституции Республики Беларусь,  14-летним юношам и девушкам представители законодательной и исполнительной власти, почетные люди, ветераны войны и труда в торжественной обстановке вручают паспорт гражданина Республики Беларусь. 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B1EEE5D-E8D0-435A-AACF-9D26E9225857}"/>
              </a:ext>
            </a:extLst>
          </p:cNvPr>
          <p:cNvSpPr/>
          <p:nvPr/>
        </p:nvSpPr>
        <p:spPr>
          <a:xfrm rot="5400000">
            <a:off x="472207" y="5727791"/>
            <a:ext cx="398002" cy="13424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2" b="8846"/>
          <a:stretch/>
        </p:blipFill>
        <p:spPr>
          <a:xfrm>
            <a:off x="192547" y="3212669"/>
            <a:ext cx="5541356" cy="28041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7E4F96-5207-47C0-A8D5-F7DDF89DDBC4}"/>
              </a:ext>
            </a:extLst>
          </p:cNvPr>
          <p:cNvSpPr txBox="1"/>
          <p:nvPr/>
        </p:nvSpPr>
        <p:spPr>
          <a:xfrm>
            <a:off x="1342417" y="6243036"/>
            <a:ext cx="6635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https://vospitanie.adu.by/organizatsiya-vospitaniya/edinie-uroki-uroki-pamyati.html</a:t>
            </a:r>
            <a:endParaRPr lang="ru-BY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8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FB0A26-B089-4F77-86DF-BE8E12FE9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09" y="0"/>
            <a:ext cx="8320391" cy="68580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908C8C5-195D-42B4-88A8-E91460CEF73A}"/>
              </a:ext>
            </a:extLst>
          </p:cNvPr>
          <p:cNvSpPr/>
          <p:nvPr/>
        </p:nvSpPr>
        <p:spPr>
          <a:xfrm>
            <a:off x="6451104" y="1690748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5443EE7F-E20B-4C7D-B2EC-9ABFD079A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585" b="-1184"/>
          <a:stretch/>
        </p:blipFill>
        <p:spPr bwMode="auto">
          <a:xfrm>
            <a:off x="0" y="0"/>
            <a:ext cx="31063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FFB40FC-09A2-492C-BE2F-B72F787D27A3}"/>
              </a:ext>
            </a:extLst>
          </p:cNvPr>
          <p:cNvSpPr/>
          <p:nvPr/>
        </p:nvSpPr>
        <p:spPr>
          <a:xfrm>
            <a:off x="2054202" y="1381328"/>
            <a:ext cx="5138891" cy="4709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6053FD-AC4C-4515-B438-2721DAAAAC70}"/>
              </a:ext>
            </a:extLst>
          </p:cNvPr>
          <p:cNvSpPr txBox="1"/>
          <p:nvPr/>
        </p:nvSpPr>
        <p:spPr>
          <a:xfrm>
            <a:off x="2117476" y="2535924"/>
            <a:ext cx="51388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i="1" dirty="0">
                <a:solidFill>
                  <a:schemeClr val="bg1"/>
                </a:solidFill>
              </a:rPr>
              <a:t>Конституция (с латинского «устройство, управление») – юридический документ, определяющий устройство государства, права, свободы и обязанности граждан.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4E75F97-C235-4079-B96D-08BE6F8205D1}"/>
              </a:ext>
            </a:extLst>
          </p:cNvPr>
          <p:cNvSpPr/>
          <p:nvPr/>
        </p:nvSpPr>
        <p:spPr>
          <a:xfrm rot="5400000">
            <a:off x="11321792" y="5419970"/>
            <a:ext cx="398002" cy="13424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10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908C8C5-195D-42B4-88A8-E91460CEF73A}"/>
              </a:ext>
            </a:extLst>
          </p:cNvPr>
          <p:cNvSpPr/>
          <p:nvPr/>
        </p:nvSpPr>
        <p:spPr>
          <a:xfrm>
            <a:off x="6451104" y="1690748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46514F-A551-47D1-908F-A6192D01B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90C130-4614-4D84-BFEA-0F4040AF3B91}"/>
              </a:ext>
            </a:extLst>
          </p:cNvPr>
          <p:cNvSpPr txBox="1"/>
          <p:nvPr/>
        </p:nvSpPr>
        <p:spPr>
          <a:xfrm>
            <a:off x="4876217" y="5152619"/>
            <a:ext cx="7315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Республике Беларусь 15 марта отмечается государственный праздник – День Конституции Республики Беларусь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05531C-4D2D-4F3D-B242-106C216EE47F}"/>
              </a:ext>
            </a:extLst>
          </p:cNvPr>
          <p:cNvSpPr/>
          <p:nvPr/>
        </p:nvSpPr>
        <p:spPr>
          <a:xfrm rot="5400000">
            <a:off x="472207" y="5289640"/>
            <a:ext cx="398002" cy="13424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896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20120" y="944250"/>
            <a:ext cx="9109502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/>
              <a:t>Конституция Республики Беларусь принята </a:t>
            </a:r>
            <a:r>
              <a:rPr lang="ru-RU" sz="2800" b="1" dirty="0">
                <a:solidFill>
                  <a:srgbClr val="FF0000"/>
                </a:solidFill>
              </a:rPr>
              <a:t>15 марта 1994 года</a:t>
            </a:r>
            <a:r>
              <a:rPr lang="ru-RU" sz="28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/>
              <a:t>Конституция – </a:t>
            </a:r>
            <a:r>
              <a:rPr lang="ru-RU" sz="2800" b="1" dirty="0">
                <a:solidFill>
                  <a:srgbClr val="FF0000"/>
                </a:solidFill>
              </a:rPr>
              <a:t>Основной Закон Республики Беларусь</a:t>
            </a:r>
            <a:r>
              <a:rPr lang="ru-RU" sz="2800" dirty="0"/>
              <a:t>. В ней закреплены основы государственного устройства, принципы избирательной системы, полномочия органов государственной власти, права и обязанности граждан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/>
              <a:t>Конституция имеет высшую юридическую силу. Все законы, указы и постановления должны строго соответствовать Конституции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7410" y="5094108"/>
            <a:ext cx="11322213" cy="126034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200" b="1" dirty="0">
                <a:solidFill>
                  <a:schemeClr val="bg1"/>
                </a:solidFill>
              </a:rPr>
              <a:t>В Республике Беларусь действует Конституция 1994 года с изменениями 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и дополнениями, внесенными по итогам республиканских референдумов: 24 ноября 1996 г.,  17 октября 2004 г., 27 февраля 2022 г. 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0" y="1054327"/>
            <a:ext cx="1869177" cy="186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49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01532" y="826591"/>
            <a:ext cx="9131122" cy="4708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Преамбула Конституции Республики Беларусь</a:t>
            </a:r>
          </a:p>
          <a:p>
            <a:r>
              <a:rPr lang="ru-RU" sz="2000" dirty="0"/>
              <a:t>«Мы, народ Республики Беларусь (Беларуси),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исходя из ответственности за настоящее и будущее Беларуси,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сознавая себя полноправным субъектом мирового сообщества и подтверждая свою приверженность общечеловеческим ценностям,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основываясь на своем неотъемлемом праве на самоопределение, сохранение национальной самобытности и суверенитета,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опираясь на многовековую историю развития белорусской государственности, культурные и духовные традиции,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утверждая права и свободы человека и гражданина, устои правового государства и социально справедливого общества,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/>
              <a:t>желая обеспечить мир и гражданское согласие, благополучие граждан, незыблемость народовластия, независимость и процветание Республики Беларусь, </a:t>
            </a:r>
          </a:p>
          <a:p>
            <a:r>
              <a:rPr lang="ru-RU" sz="2000" dirty="0"/>
              <a:t>принимаем настоящую Конституцию – Основной Закон Республики Беларусь».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322" y="5694296"/>
            <a:ext cx="11467363" cy="4178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3" y="1104110"/>
            <a:ext cx="2027148" cy="202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86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89409" y="783799"/>
            <a:ext cx="9646276" cy="4832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Раздел 1 «Основы конституционного строя»</a:t>
            </a:r>
            <a:endParaRPr lang="ru-RU" sz="2000" cap="all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/>
              <a:t>унитарное демократическое социальное правовое государство;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/>
              <a:t>человек, его права, свободы и гарантии их реализации - высшая ценность и цель общества и государства;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/>
              <a:t>единственный источник государственной власти и носитель суверенитета - народ;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/>
              <a:t>разделение государственной власти на законодательную, исполнительную и судебную;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/>
              <a:t>принцип верховенства права;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/>
              <a:t>государственные языки - белорусский и русский языки;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/>
              <a:t>символы Республики Беларусь как суверенного государства -Государственный флаг, Государственный герб и Государственный гимн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322" y="5871017"/>
            <a:ext cx="11467363" cy="41787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0" y="988199"/>
            <a:ext cx="1780759" cy="17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370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05732" y="989424"/>
            <a:ext cx="8285253" cy="33547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Раздел 2 «Личность. Общество. Государство»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/>
              <a:t>неотъемлемые права и свободы человека и гражданина в Республике Беларусь, гарантии их реализации;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/>
              <a:t>взаимные обязанности гражданина и государства;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/>
              <a:t>обеспечение прав и свобод граждан Республики Беларусь - высшая цель государства;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/>
              <a:t>все равны перед законом и имеют право без всякой дискриминации на равную защиту прав и законных интересов.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05731" y="4840203"/>
            <a:ext cx="8285254" cy="17204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cap="all" dirty="0"/>
              <a:t>Раздел 3 «Избирательная система. Референдум»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/>
              <a:t>принципы проведения выборов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/>
              <a:t>порядок проведения республиканских и местных референдумов </a:t>
            </a: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55" y="989424"/>
            <a:ext cx="2244398" cy="224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66" y="459077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21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163855" y="345275"/>
            <a:ext cx="1014855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cap="all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Конституция РеспубликИ Беларусь – ОСНОВНОЙ ЗАКОН ГОСУДАРСТВА</a:t>
            </a:r>
            <a:endParaRPr lang="ru-RU" sz="2400" b="1" cap="all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3200" y="946809"/>
            <a:ext cx="8950817" cy="51398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cap="all" dirty="0"/>
              <a:t>Раздел 4 «Президент, Всебелорусское народное собрание, Парламент, Правительство, Суд»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/>
              <a:t>порядок формирования органов власти;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/>
              <a:t>принципы их взаимодействия;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dirty="0"/>
              <a:t>полномочия</a:t>
            </a:r>
            <a:r>
              <a:rPr lang="ru-RU" sz="2200" b="1" dirty="0"/>
              <a:t> </a:t>
            </a:r>
            <a:r>
              <a:rPr lang="ru-RU" sz="2200" dirty="0"/>
              <a:t>органов государственной власти.</a:t>
            </a:r>
          </a:p>
          <a:p>
            <a:endParaRPr lang="ru-RU" sz="2200" b="1" dirty="0"/>
          </a:p>
          <a:p>
            <a:pPr algn="just"/>
            <a:r>
              <a:rPr lang="ru-RU" b="1" dirty="0"/>
              <a:t>Президент </a:t>
            </a:r>
            <a:r>
              <a:rPr lang="ru-RU" dirty="0"/>
              <a:t>- Глава государства, гарант Конституции Республики Беларусь, прав и свобод человека и гражданина.</a:t>
            </a:r>
          </a:p>
          <a:p>
            <a:pPr algn="just"/>
            <a:r>
              <a:rPr lang="ru-RU" b="1" dirty="0"/>
              <a:t>Всебелорусское народное собрание </a:t>
            </a:r>
            <a:r>
              <a:rPr lang="ru-RU" dirty="0"/>
              <a:t>– высший представительный орган народовластия Республики Беларусь, определяющий стратегические направления развития общества и государства, обеспечивающий незыблемость конституционного строя, преемственность поколений и гражданское согласие. </a:t>
            </a:r>
          </a:p>
          <a:p>
            <a:pPr algn="just"/>
            <a:r>
              <a:rPr lang="ru-RU" b="1" dirty="0"/>
              <a:t>Парламент (Национальное собрание)</a:t>
            </a:r>
            <a:r>
              <a:rPr lang="ru-RU" dirty="0"/>
              <a:t> – представительный и законодательный орган, состоит из двух палат – Палаты представителей и Совета Республики.</a:t>
            </a:r>
          </a:p>
          <a:p>
            <a:pPr algn="just"/>
            <a:r>
              <a:rPr lang="ru-RU" b="1" dirty="0"/>
              <a:t>Правительство (Совет Министров) </a:t>
            </a:r>
            <a:r>
              <a:rPr lang="ru-RU" dirty="0"/>
              <a:t>– центральный орган государственного управления, осуществляет исполнительную власть в Республике Беларусь.</a:t>
            </a:r>
          </a:p>
          <a:p>
            <a:pPr algn="just"/>
            <a:r>
              <a:rPr lang="ru-RU" b="1" dirty="0"/>
              <a:t>Суды</a:t>
            </a:r>
            <a:r>
              <a:rPr lang="ru-RU" dirty="0"/>
              <a:t> – судебная власть</a:t>
            </a:r>
          </a:p>
        </p:txBody>
      </p:sp>
      <p:pic>
        <p:nvPicPr>
          <p:cNvPr id="9" name="Picture 2" descr="konst2023 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0" y="946809"/>
            <a:ext cx="2051215" cy="205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410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12852</TotalTime>
  <Words>1668</Words>
  <Application>Microsoft Office PowerPoint</Application>
  <PresentationFormat>Широкоэкранный</PresentationFormat>
  <Paragraphs>150</Paragraphs>
  <Slides>20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  <vt:variant>
        <vt:lpstr>Произвольные показы</vt:lpstr>
      </vt:variant>
      <vt:variant>
        <vt:i4>1</vt:i4>
      </vt:variant>
    </vt:vector>
  </HeadingPairs>
  <TitlesOfParts>
    <vt:vector size="28" baseType="lpstr">
      <vt:lpstr>Arial</vt:lpstr>
      <vt:lpstr>Times New Roman</vt:lpstr>
      <vt:lpstr>Wingdings</vt:lpstr>
      <vt:lpstr>Arial Black</vt:lpstr>
      <vt:lpstr>Calibri</vt:lpstr>
      <vt:lpstr>Arial Narrow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Издательский отдел</cp:lastModifiedBy>
  <cp:revision>965</cp:revision>
  <cp:lastPrinted>2018-12-07T06:48:34Z</cp:lastPrinted>
  <dcterms:created xsi:type="dcterms:W3CDTF">2018-12-03T10:14:15Z</dcterms:created>
  <dcterms:modified xsi:type="dcterms:W3CDTF">2026-03-13T05:33:30Z</dcterms:modified>
</cp:coreProperties>
</file>