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5" r:id="rId14"/>
    <p:sldId id="276" r:id="rId15"/>
    <p:sldId id="277" r:id="rId16"/>
    <p:sldId id="280" r:id="rId17"/>
    <p:sldId id="281" r:id="rId18"/>
    <p:sldId id="269" r:id="rId19"/>
    <p:sldId id="270" r:id="rId20"/>
    <p:sldId id="271" r:id="rId21"/>
    <p:sldId id="272" r:id="rId22"/>
    <p:sldId id="282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357298"/>
            <a:ext cx="8714936" cy="2163142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наркопотребителя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952" y="5105400"/>
            <a:ext cx="6480048" cy="1752600"/>
          </a:xfrm>
        </p:spPr>
        <p:txBody>
          <a:bodyPr/>
          <a:lstStyle/>
          <a:p>
            <a:r>
              <a:rPr lang="ru-RU" dirty="0" smtClean="0"/>
              <a:t>Подготовила врач психиатр-нарколог</a:t>
            </a:r>
          </a:p>
          <a:p>
            <a:r>
              <a:rPr lang="ru-RU" dirty="0" smtClean="0"/>
              <a:t> УЗ «</a:t>
            </a:r>
            <a:r>
              <a:rPr lang="ru-RU" dirty="0" err="1" smtClean="0"/>
              <a:t>ВОКЦПиН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Новикова К.С.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398" y="0"/>
            <a:ext cx="1852602" cy="106047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6" cy="685800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Послушайте акт глотания и понаблюдайте за движением горла. Плохое слюноотделение и частое облизывание губ может быть признаком сухости во рту, а это частое явление при употреблении наркотиков.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Причиной ранок и сыпи вокруг рта и носа также может </a:t>
            </a:r>
            <a:r>
              <a:rPr lang="ru-RU" smtClean="0">
                <a:solidFill>
                  <a:srgbClr val="002060"/>
                </a:solidFill>
              </a:rPr>
              <a:t>быть прием наркотических </a:t>
            </a:r>
            <a:r>
              <a:rPr lang="ru-RU" dirty="0" smtClean="0">
                <a:solidFill>
                  <a:srgbClr val="002060"/>
                </a:solidFill>
              </a:rPr>
              <a:t>веществ.</a:t>
            </a:r>
          </a:p>
          <a:p>
            <a:endParaRPr lang="ru-RU" dirty="0"/>
          </a:p>
        </p:txBody>
      </p:sp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2"/>
          <a:srcRect l="44154" b="19933"/>
          <a:stretch>
            <a:fillRect/>
          </a:stretch>
        </p:blipFill>
        <p:spPr>
          <a:xfrm>
            <a:off x="5857884" y="3701616"/>
            <a:ext cx="2928926" cy="3156384"/>
          </a:xfrm>
          <a:prstGeom prst="rect">
            <a:avLst/>
          </a:prstGeom>
        </p:spPr>
      </p:pic>
      <p:pic>
        <p:nvPicPr>
          <p:cNvPr id="6" name="Рисунок 5" descr="gub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3587415" cy="239628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829576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Жизненно важные признаки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5214974" cy="56436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Повышение\снижение</a:t>
            </a:r>
            <a:r>
              <a:rPr lang="ru-RU" dirty="0" smtClean="0">
                <a:solidFill>
                  <a:srgbClr val="002060"/>
                </a:solidFill>
              </a:rPr>
              <a:t> АД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-Увеличение ЧСС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-Снижение частоты дыхания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-Слезы, чихание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-Головная боль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-Дрожь во всем теле не связанная с температурой окружающей среды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-Холодная потливая кожа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/>
          <a:srcRect r="32745"/>
          <a:stretch>
            <a:fillRect/>
          </a:stretch>
        </p:blipFill>
        <p:spPr>
          <a:xfrm>
            <a:off x="5429256" y="1643050"/>
            <a:ext cx="3341376" cy="37246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Эмоции и поведение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исунок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280300" cy="396658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902" y="142852"/>
            <a:ext cx="2043098" cy="8461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Речь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714876" cy="63579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Человек под действием наркотических веществ может слишком много или быстро говорить, либо, наоборот, он будет говорить с трудом. Возможно, его речь будет нечленораздельной.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Отмечается: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чрезмерная разговорчивость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быстрая речь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при разговоре человек часто перескакивает с одной темы на другую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склеивание нескольких слов в одно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использование несуществующих в речи слов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речь невнятная, заплетающаяся.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76" y="1643050"/>
            <a:ext cx="4568624" cy="3429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390" y="0"/>
            <a:ext cx="3757610" cy="8461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Движения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2865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Медленная реакция на происходящее, либо отсутствие реакции на окружающих.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Ухудшение координации движений.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Движения неточны, плавны, либо необоснованно резкие, монотонные, не соответствующие обстановке.</a:t>
            </a:r>
          </a:p>
          <a:p>
            <a:endParaRPr lang="ru-RU" dirty="0"/>
          </a:p>
        </p:txBody>
      </p:sp>
      <p:pic>
        <p:nvPicPr>
          <p:cNvPr id="4" name="Рисунок 3" descr="1-XvR24RBAWWkQha6QSi16g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2" y="1428736"/>
            <a:ext cx="4953008" cy="37147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0"/>
            <a:ext cx="2714644" cy="8461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Эмоции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зависимости от вида ПАВ человек может испытывать эйфорию, расслабленность, тревожность, взволнованность, веселье, самоуверенность, агрессию. Наблюдайте за тем, как быстро и кардинально у человека меняется настроение.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Бессонница и излишнее беспокойство (так же, как и постоянная сонливость) может указывать на принятие наркотических веществ.</a:t>
            </a:r>
          </a:p>
          <a:p>
            <a:endParaRPr lang="ru-RU" dirty="0"/>
          </a:p>
        </p:txBody>
      </p:sp>
      <p:pic>
        <p:nvPicPr>
          <p:cNvPr id="5" name="Рисунок 4" descr="7eD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857232"/>
            <a:ext cx="3306328" cy="58170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144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Из выступления Копытова А.В. от 22.11.2019 «Клинико-генетические аспекты алкогольной зависимости»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Профессор кафедры психиатрии и мед. психологии «БГМУ»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2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91244"/>
            <a:ext cx="7795897" cy="5666756"/>
          </a:xfrm>
        </p:spPr>
      </p:pic>
      <p:sp>
        <p:nvSpPr>
          <p:cNvPr id="5" name="TextBox 4"/>
          <p:cNvSpPr txBox="1"/>
          <p:nvPr/>
        </p:nvSpPr>
        <p:spPr>
          <a:xfrm>
            <a:off x="642910" y="6286520"/>
            <a:ext cx="22860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(Молчу, переживаю в себе, не могу поделиться)</a:t>
            </a:r>
            <a:endParaRPr lang="ru-RU" sz="105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431294" cy="5429264"/>
          </a:xfrm>
        </p:spPr>
      </p:pic>
      <p:sp>
        <p:nvSpPr>
          <p:cNvPr id="7" name="TextBox 6"/>
          <p:cNvSpPr txBox="1"/>
          <p:nvPr/>
        </p:nvSpPr>
        <p:spPr>
          <a:xfrm>
            <a:off x="214282" y="5643578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Отсутствие пункта: воспитание в неполных семьях, посчитали, что нет примера алкоголика перед глазами- нет фактора риска в </a:t>
            </a:r>
            <a:r>
              <a:rPr lang="ru-RU" smtClean="0"/>
              <a:t>этой направленности.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Инструменты для употребления наркотиков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919" y="1600200"/>
            <a:ext cx="6624533" cy="497207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4929222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Синтетические наркотики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3543296" cy="207170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Пипетка(</a:t>
            </a:r>
            <a:r>
              <a:rPr lang="ru-RU" dirty="0" err="1" smtClean="0">
                <a:solidFill>
                  <a:srgbClr val="002060"/>
                </a:solidFill>
              </a:rPr>
              <a:t>пипен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Бонг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Самокрутка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7452942.jpg"/>
          <p:cNvPicPr>
            <a:picLocks noChangeAspect="1"/>
          </p:cNvPicPr>
          <p:nvPr/>
        </p:nvPicPr>
        <p:blipFill>
          <a:blip r:embed="rId2"/>
          <a:srcRect l="11236" t="14706" r="5898" b="18067"/>
          <a:stretch>
            <a:fillRect/>
          </a:stretch>
        </p:blipFill>
        <p:spPr>
          <a:xfrm>
            <a:off x="4929158" y="2071678"/>
            <a:ext cx="4214842" cy="2286016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rcRect t="21268" r="11905" b="22017"/>
          <a:stretch>
            <a:fillRect/>
          </a:stretch>
        </p:blipFill>
        <p:spPr>
          <a:xfrm>
            <a:off x="3857620" y="2071678"/>
            <a:ext cx="2643206" cy="1143008"/>
          </a:xfrm>
          <a:prstGeom prst="rect">
            <a:avLst/>
          </a:prstGeom>
        </p:spPr>
      </p:pic>
      <p:pic>
        <p:nvPicPr>
          <p:cNvPr id="7" name="Рисунок 6" descr="8593.750.jpg"/>
          <p:cNvPicPr>
            <a:picLocks noChangeAspect="1"/>
          </p:cNvPicPr>
          <p:nvPr/>
        </p:nvPicPr>
        <p:blipFill>
          <a:blip r:embed="rId4"/>
          <a:srcRect l="11428" r="29643"/>
          <a:stretch>
            <a:fillRect/>
          </a:stretch>
        </p:blipFill>
        <p:spPr>
          <a:xfrm>
            <a:off x="0" y="3342464"/>
            <a:ext cx="2071670" cy="3515536"/>
          </a:xfrm>
          <a:prstGeom prst="rect">
            <a:avLst/>
          </a:prstGeom>
        </p:spPr>
      </p:pic>
      <p:pic>
        <p:nvPicPr>
          <p:cNvPr id="8" name="Рисунок 7" descr="hqdefault (1).jpg"/>
          <p:cNvPicPr>
            <a:picLocks noChangeAspect="1"/>
          </p:cNvPicPr>
          <p:nvPr/>
        </p:nvPicPr>
        <p:blipFill>
          <a:blip r:embed="rId5"/>
          <a:srcRect l="32812" t="12500" b="14583"/>
          <a:stretch>
            <a:fillRect/>
          </a:stretch>
        </p:blipFill>
        <p:spPr>
          <a:xfrm>
            <a:off x="2071670" y="4357670"/>
            <a:ext cx="3071818" cy="2500330"/>
          </a:xfrm>
          <a:prstGeom prst="rect">
            <a:avLst/>
          </a:prstGeom>
        </p:spPr>
      </p:pic>
      <p:pic>
        <p:nvPicPr>
          <p:cNvPr id="9" name="Рисунок 8" descr="скачанные файлы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386007"/>
            <a:ext cx="3714744" cy="2471993"/>
          </a:xfrm>
          <a:prstGeom prst="rect">
            <a:avLst/>
          </a:prstGeom>
        </p:spPr>
      </p:pic>
      <p:pic>
        <p:nvPicPr>
          <p:cNvPr id="10" name="Рисунок 9" descr="vidy-spaisov.jpg"/>
          <p:cNvPicPr>
            <a:picLocks noChangeAspect="1"/>
          </p:cNvPicPr>
          <p:nvPr/>
        </p:nvPicPr>
        <p:blipFill>
          <a:blip r:embed="rId7"/>
          <a:srcRect l="67578" t="5000" r="1660" b="5000"/>
          <a:stretch>
            <a:fillRect/>
          </a:stretch>
        </p:blipFill>
        <p:spPr>
          <a:xfrm>
            <a:off x="8000992" y="142852"/>
            <a:ext cx="1143008" cy="1828813"/>
          </a:xfrm>
          <a:prstGeom prst="rect">
            <a:avLst/>
          </a:prstGeom>
        </p:spPr>
      </p:pic>
      <p:pic>
        <p:nvPicPr>
          <p:cNvPr id="11" name="Рисунок 10" descr="hqdefaul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42852"/>
            <a:ext cx="2428892" cy="182166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01014" cy="86834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Изменение внешнего вида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471990" cy="5715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Абсолютное безразличие к своему внешнему виду, одежде и гигиене. Это особенно явный показатель, если раньше этот человек всегда следил за своей внешностью.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Обратите внимание на пятна на одежде, которые могут быть оставлены рвотой, мочой, кровью или ожогами.</a:t>
            </a:r>
          </a:p>
          <a:p>
            <a:endParaRPr lang="ru-RU" dirty="0"/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rcRect l="24793" t="8597" r="24630"/>
          <a:stretch>
            <a:fillRect/>
          </a:stretch>
        </p:blipFill>
        <p:spPr>
          <a:xfrm>
            <a:off x="5000628" y="1214422"/>
            <a:ext cx="4143372" cy="56435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43692" cy="9175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Токсические вещества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3500462" cy="41434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Зажигалки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Баллон для заправки газа в зажигалки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Летучие </a:t>
            </a:r>
            <a:r>
              <a:rPr lang="ru-RU" dirty="0" err="1" smtClean="0">
                <a:solidFill>
                  <a:srgbClr val="002060"/>
                </a:solidFill>
              </a:rPr>
              <a:t>токсичекие</a:t>
            </a:r>
            <a:r>
              <a:rPr lang="ru-RU" dirty="0" smtClean="0">
                <a:solidFill>
                  <a:srgbClr val="002060"/>
                </a:solidFill>
              </a:rPr>
              <a:t> вещества</a:t>
            </a:r>
          </a:p>
        </p:txBody>
      </p:sp>
      <p:pic>
        <p:nvPicPr>
          <p:cNvPr id="4" name="Рисунок 3" descr="post-1467-0-96719200-1307987084_thumb.jpg"/>
          <p:cNvPicPr>
            <a:picLocks noChangeAspect="1"/>
          </p:cNvPicPr>
          <p:nvPr/>
        </p:nvPicPr>
        <p:blipFill>
          <a:blip r:embed="rId2"/>
          <a:srcRect l="30469" t="5208" r="18750"/>
          <a:stretch>
            <a:fillRect/>
          </a:stretch>
        </p:blipFill>
        <p:spPr>
          <a:xfrm>
            <a:off x="3643306" y="1357298"/>
            <a:ext cx="2500330" cy="3500449"/>
          </a:xfrm>
          <a:prstGeom prst="rect">
            <a:avLst/>
          </a:prstGeom>
        </p:spPr>
      </p:pic>
      <p:pic>
        <p:nvPicPr>
          <p:cNvPr id="5" name="Рисунок 4" descr="sniff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4953000"/>
            <a:ext cx="3333750" cy="1905000"/>
          </a:xfrm>
          <a:prstGeom prst="rect">
            <a:avLst/>
          </a:prstGeom>
        </p:spPr>
      </p:pic>
      <p:pic>
        <p:nvPicPr>
          <p:cNvPr id="6" name="Рисунок 5" descr="drugabus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0"/>
            <a:ext cx="2357422" cy="3147158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891108"/>
            <a:ext cx="2928958" cy="196689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1101-0749d2f0.jpeg"/>
          <p:cNvPicPr>
            <a:picLocks noChangeAspect="1"/>
          </p:cNvPicPr>
          <p:nvPr/>
        </p:nvPicPr>
        <p:blipFill>
          <a:blip r:embed="rId2" cstate="print"/>
          <a:srcRect l="4167" t="15624" b="20833"/>
          <a:stretch>
            <a:fillRect/>
          </a:stretch>
        </p:blipFill>
        <p:spPr>
          <a:xfrm>
            <a:off x="2071671" y="1000108"/>
            <a:ext cx="2643206" cy="1752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67600" cy="9286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Табачные изделия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3257544" cy="44831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Сигареты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Электронная сигарета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вейп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Снюс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загубный</a:t>
            </a:r>
            <a:r>
              <a:rPr lang="ru-RU" dirty="0" smtClean="0">
                <a:solidFill>
                  <a:srgbClr val="002060"/>
                </a:solidFill>
              </a:rPr>
              <a:t> табак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IQOS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Снаф</a:t>
            </a:r>
            <a:r>
              <a:rPr lang="ru-RU" dirty="0" smtClean="0">
                <a:solidFill>
                  <a:srgbClr val="002060"/>
                </a:solidFill>
              </a:rPr>
              <a:t>(нюхательный табак)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Жевательный табак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DC_electronic_cigarettes_October_2015_(cropped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586" y="4214818"/>
            <a:ext cx="3150413" cy="2643182"/>
          </a:xfrm>
          <a:prstGeom prst="rect">
            <a:avLst/>
          </a:prstGeom>
        </p:spPr>
      </p:pic>
      <p:pic>
        <p:nvPicPr>
          <p:cNvPr id="5" name="Рисунок 4" descr="454-292-chewing_tobac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5066071"/>
            <a:ext cx="2786082" cy="1791929"/>
          </a:xfrm>
          <a:prstGeom prst="rect">
            <a:avLst/>
          </a:prstGeom>
        </p:spPr>
      </p:pic>
      <p:pic>
        <p:nvPicPr>
          <p:cNvPr id="7" name="Рисунок 6" descr="Snus_packed.jpg"/>
          <p:cNvPicPr>
            <a:picLocks noChangeAspect="1"/>
          </p:cNvPicPr>
          <p:nvPr/>
        </p:nvPicPr>
        <p:blipFill>
          <a:blip r:embed="rId5"/>
          <a:srcRect l="6054" t="13437" r="11548" b="6406"/>
          <a:stretch>
            <a:fillRect/>
          </a:stretch>
        </p:blipFill>
        <p:spPr>
          <a:xfrm>
            <a:off x="5500694" y="142852"/>
            <a:ext cx="3500462" cy="2660351"/>
          </a:xfrm>
          <a:prstGeom prst="rect">
            <a:avLst/>
          </a:prstGeom>
        </p:spPr>
      </p:pic>
      <p:pic>
        <p:nvPicPr>
          <p:cNvPr id="8" name="Рисунок 7" descr="1VIodrfYgRYHrHr8SJsDCg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5713" y="4214818"/>
            <a:ext cx="1603280" cy="2643182"/>
          </a:xfrm>
          <a:prstGeom prst="rect">
            <a:avLst/>
          </a:prstGeom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2143116"/>
            <a:ext cx="2276475" cy="20097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Чем заменить?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6357982" cy="47684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571900" cy="8572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делать?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3500462" cy="335758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Московский 64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68-94-38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5237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53096"/>
            <a:ext cx="6357982" cy="640490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643998" cy="192882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 descr="179646396_10338d8dee77157f5ec5f8cefd50afd0_8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968513"/>
            <a:ext cx="3761910" cy="58894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36" y="1714488"/>
            <a:ext cx="4854164" cy="3643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0"/>
            <a:ext cx="1924040" cy="9890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Запах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4143404" cy="67151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Странный или неприятный запах может быть признаком употребления наркотических веществ.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Запах алкоголя чувствуется в дыхании человека спустя долгое время после последнего глотка алкогольного напитка. К тому же, он может выйти с потом на следующий день.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Резкий химический или металлический запах может быть признаком того, что человек употреблял какой-то бытовой продукт, например, клей или растворитель для краски.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Сильный запах благовоний может говорить об использовании электронных сигарет с </a:t>
            </a:r>
            <a:r>
              <a:rPr lang="ru-RU" dirty="0" err="1" smtClean="0">
                <a:solidFill>
                  <a:srgbClr val="002060"/>
                </a:solidFill>
              </a:rPr>
              <a:t>ароматизаторами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многих </a:t>
            </a:r>
            <a:r>
              <a:rPr lang="ru-RU" dirty="0" err="1" smtClean="0">
                <a:solidFill>
                  <a:srgbClr val="002060"/>
                </a:solidFill>
              </a:rPr>
              <a:t>психостимуляторов</a:t>
            </a:r>
            <a:r>
              <a:rPr lang="ru-RU" dirty="0" smtClean="0">
                <a:solidFill>
                  <a:srgbClr val="002060"/>
                </a:solidFill>
              </a:rPr>
              <a:t> и снотворных препаратов нет сильного специфического запаха.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2060"/>
                </a:solidFill>
              </a:rPr>
              <a:t>парфюма</a:t>
            </a:r>
            <a:r>
              <a:rPr lang="ru-RU" dirty="0" smtClean="0">
                <a:solidFill>
                  <a:srgbClr val="002060"/>
                </a:solidFill>
              </a:rPr>
              <a:t>, дезодорантов, которые ранее не использовались, может свидетельствовать о желании скрыть запахи от употребления ПАВ.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46" y="0"/>
            <a:ext cx="2357454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Глаза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4000496" cy="385762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Изменение зрачка.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Зрачок может быть как резко сужен, так и расширен.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Для большинства ПАВ характерно расширение зрачка.</a:t>
            </a: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7300" cy="2928934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15" y="3214687"/>
            <a:ext cx="5117586" cy="364331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0460"/>
            <a:ext cx="9144000" cy="689846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928934"/>
            <a:ext cx="1852602" cy="9890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Глаза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6000760" cy="67151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Нистагм.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Непроизвольные движения (или нистагм) очень часто являются признаком принятия наркотических веществ.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Физиологический нистагм (длительность от нескольких секунд до 1-2 минут).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Qk1OJ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290"/>
            <a:ext cx="3333752" cy="2500314"/>
          </a:xfrm>
          <a:prstGeom prst="rect">
            <a:avLst/>
          </a:prstGeom>
        </p:spPr>
      </p:pic>
      <p:pic>
        <p:nvPicPr>
          <p:cNvPr id="6" name="Рисунок 5" descr="BlaringIndelibleBlackmamba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19567"/>
            <a:ext cx="3571868" cy="273843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142852"/>
            <a:ext cx="1781164" cy="9890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Глаза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4214842" cy="5715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Красные (или слегка покрасневшие) «стеклянные» глаза, которые не могут сфокусироваться на одном предмете, слезящиеся глаза – признак употребления наркотиков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rcRect l="25953" r="23261"/>
          <a:stretch>
            <a:fillRect/>
          </a:stretch>
        </p:blipFill>
        <p:spPr>
          <a:xfrm>
            <a:off x="4530707" y="1571612"/>
            <a:ext cx="4613293" cy="39891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7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071678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Стеклянный/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несфокусированный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взгляд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285860"/>
            <a:ext cx="2357454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Красные, мутные глаза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357826"/>
            <a:ext cx="26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Расширенный зрачок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857892"/>
            <a:ext cx="222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Суженный зрачок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b0624b2a5d92e671e7cfc9d1ac9f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335712"/>
            <a:ext cx="3643306" cy="2522288"/>
          </a:xfrm>
          <a:prstGeom prst="rect">
            <a:avLst/>
          </a:prstGeo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53" y="928670"/>
            <a:ext cx="3661947" cy="2749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7084" y="0"/>
            <a:ext cx="2066916" cy="9890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29388" cy="6858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Кровотечение из носа без особых видимых причин может быть признаком того, что человек употреблял наркотические вещества через нос. При употреблении (вдыхании) наркотических веществ у человека могут возникнуть частые спонтанные всхлипы.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Обратите внимание на частое потирание носа, частые выделения из носа.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Нарушенное носовое дыхание и постоянная заложенность носа.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Данные признаки характерны так же при </a:t>
            </a:r>
            <a:r>
              <a:rPr lang="ru-RU" sz="2400" dirty="0" err="1" smtClean="0">
                <a:solidFill>
                  <a:srgbClr val="002060"/>
                </a:solidFill>
              </a:rPr>
              <a:t>сниффинге</a:t>
            </a:r>
            <a:r>
              <a:rPr lang="ru-RU" sz="2400" dirty="0" smtClean="0">
                <a:solidFill>
                  <a:srgbClr val="002060"/>
                </a:solidFill>
              </a:rPr>
              <a:t> (вдыхание аэрозолей или газа из баллонов для заправки зажигалок, из зажигалок), а так же при вдыхании паров клея (летучих токсических веществ).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18711762</TotalTime>
  <Words>674</Words>
  <PresentationFormat>Экран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Портрет наркопотребителя</vt:lpstr>
      <vt:lpstr>Изменение внешнего вида</vt:lpstr>
      <vt:lpstr>Запах</vt:lpstr>
      <vt:lpstr>Глаза</vt:lpstr>
      <vt:lpstr>Слайд 5</vt:lpstr>
      <vt:lpstr>Глаза</vt:lpstr>
      <vt:lpstr>Глаза</vt:lpstr>
      <vt:lpstr>Слайд 8</vt:lpstr>
      <vt:lpstr>Нос</vt:lpstr>
      <vt:lpstr>Рот</vt:lpstr>
      <vt:lpstr>Жизненно важные признаки</vt:lpstr>
      <vt:lpstr>Эмоции и поведение</vt:lpstr>
      <vt:lpstr>Речь</vt:lpstr>
      <vt:lpstr>Движения</vt:lpstr>
      <vt:lpstr>Эмоции</vt:lpstr>
      <vt:lpstr>Из выступления Копытова А.В. от 22.11.2019 «Клинико-генетические аспекты алкогольной зависимости» Профессор кафедры психиатрии и мед. психологии «БГМУ»</vt:lpstr>
      <vt:lpstr>Слайд 17</vt:lpstr>
      <vt:lpstr>Инструменты для употребления наркотиков</vt:lpstr>
      <vt:lpstr>Синтетические наркотики</vt:lpstr>
      <vt:lpstr>Токсические вещества</vt:lpstr>
      <vt:lpstr>Табачные изделия</vt:lpstr>
      <vt:lpstr>Чем заменить?</vt:lpstr>
      <vt:lpstr>Что делать?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Карина</cp:lastModifiedBy>
  <cp:revision>43</cp:revision>
  <dcterms:modified xsi:type="dcterms:W3CDTF">2020-01-22T11:50:13Z</dcterms:modified>
</cp:coreProperties>
</file>