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3" r:id="rId5"/>
    <p:sldId id="296" r:id="rId6"/>
    <p:sldId id="289" r:id="rId7"/>
    <p:sldId id="303" r:id="rId8"/>
    <p:sldId id="302" r:id="rId9"/>
    <p:sldId id="263" r:id="rId10"/>
    <p:sldId id="304" r:id="rId11"/>
    <p:sldId id="308" r:id="rId12"/>
    <p:sldId id="301" r:id="rId13"/>
    <p:sldId id="309" r:id="rId14"/>
    <p:sldId id="310" r:id="rId15"/>
    <p:sldId id="297" r:id="rId16"/>
    <p:sldId id="298" r:id="rId17"/>
    <p:sldId id="299" r:id="rId18"/>
    <p:sldId id="300" r:id="rId19"/>
    <p:sldId id="291" r:id="rId2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58982"/>
    <a:srgbClr val="B4ACA6"/>
    <a:srgbClr val="541818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9ADF5-E436-47CB-B7EB-B311802D148F}" v="2" dt="2020-01-22T11:08:43.454"/>
    <p1510:client id="{4502B438-42E1-4C32-97A4-6C91A6C53B57}" v="977" dt="2020-01-23T09:17:08.757"/>
    <p1510:client id="{5A732160-C1C5-46BC-A32D-B2B5E65C6A15}" v="138" dt="2020-01-22T13:55:35.352"/>
    <p1510:client id="{8080970D-6186-4D09-8309-0F9A9E835739}" v="3" dt="2020-01-23T09:15:51.294"/>
    <p1510:client id="{839D3A5A-53C5-469B-DD76-446E834B8438}" v="1" dt="2020-01-23T07:40:41.451"/>
    <p1510:client id="{AF675941-EDAC-4BA1-A330-44BDB1D6B449}" v="3" dt="2020-01-22T14:42:43.502"/>
    <p1510:client id="{CF95F973-D62E-9997-E620-02F1CC92C0E0}" v="2" dt="2020-01-22T10:45:07.318"/>
    <p1510:client id="{DA7734D9-266B-FA11-BD0E-F7BCC058D2BA}" v="1" dt="2020-01-22T10:45:32.691"/>
    <p1510:client id="{E5712CF0-8DBB-4F9B-AC27-D76204D49394}" v="16" dt="2020-01-23T07:17:05.631"/>
    <p1510:client id="{F1B67A01-3656-4B87-8CD5-E17593BDCF0C}" v="207" dt="2020-01-23T07:11:46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17A2E-01AE-8744-8BF2-0E8BF9AF35EB}" type="datetimeFigureOut">
              <a:rPr lang="fr-FR" smtClean="0"/>
              <a:pPr/>
              <a:t>02/02/2020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196B-4847-304B-B661-79EE4B71ED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893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2D342-6769-4123-A687-43FC77301DFA}" type="datetimeFigureOut">
              <a:rPr lang="en-MY" smtClean="0"/>
              <a:pPr/>
              <a:t>2/2/2020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7707-E453-45A3-ACF9-42F8FB4F38F9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44360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200"/>
              <a:t>Imperial College London modelling: at least 189 to 2,500 infected</a:t>
            </a:r>
            <a:endParaRPr lang="en-MY"/>
          </a:p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7707-E453-45A3-ACF9-42F8FB4F38F9}" type="slidenum">
              <a:rPr lang="en-MY" smtClean="0"/>
              <a:pPr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4083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200"/>
              <a:t>Imperial College London modelling: at least 189 to 2,500 infected</a:t>
            </a:r>
            <a:endParaRPr lang="en-MY"/>
          </a:p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7707-E453-45A3-ACF9-42F8FB4F38F9}" type="slidenum">
              <a:rPr lang="en-MY" smtClean="0"/>
              <a:pPr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00685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Scenario 1: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Outbreak remains limited to China, with minimal human-to-human transmission, not sufficient to sustain community-level transmissions. </a:t>
            </a: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2:   Human-to-human transmission confirmed and 2019-nCov with community-level transmissions in three or more countries</a:t>
            </a: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3:  Sustained outbreaks in more than one region. 2019-nCov infects people causing serious illness, with high case fatality rate. Major disruption to essential services and livelihoods and restricted movement of personnel</a:t>
            </a: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37707-E453-45A3-ACF9-42F8FB4F38F9}" type="slidenum">
              <a:rPr lang="en-MY" smtClean="0"/>
              <a:pPr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4254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24744"/>
            <a:ext cx="8839200" cy="5616624"/>
          </a:xfrm>
          <a:prstGeom prst="rect">
            <a:avLst/>
          </a:prstGeom>
          <a:solidFill>
            <a:srgbClr val="958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2135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88640"/>
            <a:ext cx="8812088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84BECBE-935A-4F99-A2F7-61D31BE6392F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1" t="24818" r="11111" b="23358"/>
          <a:stretch/>
        </p:blipFill>
        <p:spPr bwMode="auto">
          <a:xfrm>
            <a:off x="179512" y="126158"/>
            <a:ext cx="26017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4BECBE-935A-4F99-A2F7-61D31BE6392F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09" t="24818" r="12728" b="23358"/>
          <a:stretch/>
        </p:blipFill>
        <p:spPr bwMode="auto">
          <a:xfrm>
            <a:off x="6838950" y="156079"/>
            <a:ext cx="1847850" cy="5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6" y="2204864"/>
            <a:ext cx="3414464" cy="39604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2204864"/>
            <a:ext cx="4724400" cy="3960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3468732"/>
            <a:ext cx="6858000" cy="27557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2204864"/>
            <a:ext cx="6858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2060848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395536" y="90872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7600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443198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 FURTHER INFORMATION ON XXXXXXXXX XXXXXXXX XXXXXXXXX XXXX,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IFRC XXXXXXXXXXXXX 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aseline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SURNAME, TITLE</a:t>
              </a:r>
              <a:br>
                <a:rPr lang="en-US" sz="1600" baseline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b="1" baseline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 : +41 022 730 XXXX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EMAIL: name.surname@ifrc.org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INTERNATIONAL FEDERATION OF </a:t>
              </a:r>
              <a:br>
                <a:rPr lang="en-US" sz="1600" b="1" baseline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b="1" baseline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P.O. BOX 303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baseline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FAX.: +41 22 733 03 95</a:t>
              </a:r>
              <a:endParaRPr lang="en-US"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 10" descr="IFRC-tagline-logo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805"/>
          <a:stretch/>
        </p:blipFill>
        <p:spPr>
          <a:xfrm>
            <a:off x="179512" y="5949280"/>
            <a:ext cx="2433619" cy="789432"/>
          </a:xfrm>
          <a:prstGeom prst="rect">
            <a:avLst/>
          </a:prstGeom>
        </p:spPr>
      </p:pic>
      <p:pic>
        <p:nvPicPr>
          <p:cNvPr id="12" name="Image 11" descr="IFRC-tagline-logo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91"/>
          <a:stretch/>
        </p:blipFill>
        <p:spPr>
          <a:xfrm>
            <a:off x="5004048" y="5949280"/>
            <a:ext cx="4052320" cy="7894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D91A4D2-E37D-43C7-BFE4-0042710F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E655-6710-48DF-95B4-9DB6730CCBD5}" type="datetimeFigureOut">
              <a:rPr lang="en-GB" smtClean="0"/>
              <a:pPr/>
              <a:t>02/02/2020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87CA1C6-50FF-4F68-806B-19477658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13C8C7-79E7-4A4F-81B1-3AFA6906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D515-6405-4BD6-83C2-15F7D853F1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133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Box 18"/>
          <p:cNvSpPr txBox="1"/>
          <p:nvPr/>
        </p:nvSpPr>
        <p:spPr bwMode="auto">
          <a:xfrm>
            <a:off x="395536" y="404664"/>
            <a:ext cx="34563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Novel Corona virus 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395536" y="332656"/>
            <a:ext cx="3456384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0" r:id="rId5"/>
    <p:sldLayoutId id="2147483731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iat@ifrc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csr/sars/en/WHOconsensus.pdf?ua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sf.gov/about/history/globalhealth_impacts.j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emm20157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who.int/en/news-room/fact-sheets/detail/influenza-(seasonal)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7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Arial" charset="0"/>
                <a:cs typeface="Arial" charset="0"/>
              </a:rPr>
              <a:t>2019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cs typeface="Arial" charset="0"/>
              </a:rPr>
              <a:t>-</a:t>
            </a:r>
            <a:r>
              <a:rPr lang="en-US" altLang="zh-CN" dirty="0" err="1">
                <a:solidFill>
                  <a:srgbClr val="FF0000"/>
                </a:solidFill>
                <a:latin typeface="Arial" charset="0"/>
                <a:cs typeface="Arial" charset="0"/>
              </a:rPr>
              <a:t>nCov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ru-RU" altLang="zh-CN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Текущий обзор</a:t>
            </a:r>
            <a:endParaRPr lang="en-GB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/>
                <a:cs typeface="Arial"/>
              </a:rPr>
              <a:t>МФКК</a:t>
            </a:r>
            <a:r>
              <a:rPr lang="en-GB" sz="320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endParaRPr lang="ru-RU" sz="320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r>
              <a:rPr lang="en-GB" sz="3200" dirty="0" smtClean="0">
                <a:solidFill>
                  <a:srgbClr val="C00000"/>
                </a:solidFill>
                <a:latin typeface="Arial"/>
                <a:cs typeface="Arial"/>
              </a:rPr>
              <a:t>22</a:t>
            </a:r>
            <a:r>
              <a:rPr lang="en-GB" sz="3200" dirty="0">
                <a:solidFill>
                  <a:srgbClr val="C00000"/>
                </a:solidFill>
                <a:latin typeface="Arial"/>
                <a:cs typeface="Arial"/>
              </a:rPr>
              <a:t> </a:t>
            </a:r>
            <a:r>
              <a:rPr lang="ru-RU" sz="3200" dirty="0" smtClean="0">
                <a:solidFill>
                  <a:srgbClr val="C00000"/>
                </a:solidFill>
                <a:latin typeface="Arial"/>
                <a:cs typeface="Arial"/>
              </a:rPr>
              <a:t>января</a:t>
            </a:r>
            <a:r>
              <a:rPr lang="en-GB" sz="320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GB" sz="3200" dirty="0">
                <a:solidFill>
                  <a:srgbClr val="C00000"/>
                </a:solidFill>
                <a:latin typeface="Arial"/>
                <a:cs typeface="Arial"/>
              </a:rPr>
              <a:t>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3F4992-0A84-4A0E-B73F-85D451A9192D}"/>
              </a:ext>
            </a:extLst>
          </p:cNvPr>
          <p:cNvSpPr txBox="1"/>
          <p:nvPr/>
        </p:nvSpPr>
        <p:spPr>
          <a:xfrm>
            <a:off x="0" y="908986"/>
            <a:ext cx="979424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cs typeface="Arial"/>
              </a:rPr>
              <a:t>Рассматриваемый период </a:t>
            </a:r>
            <a:r>
              <a:rPr lang="en-GB" sz="2800" dirty="0" smtClean="0">
                <a:solidFill>
                  <a:srgbClr val="C00000"/>
                </a:solidFill>
                <a:latin typeface="+mj-lt"/>
                <a:cs typeface="Arial"/>
              </a:rPr>
              <a:t>: </a:t>
            </a:r>
            <a:r>
              <a:rPr lang="ru-RU" sz="2800" dirty="0" smtClean="0">
                <a:solidFill>
                  <a:srgbClr val="C00000"/>
                </a:solidFill>
                <a:latin typeface="+mj-lt"/>
                <a:cs typeface="Arial"/>
              </a:rPr>
              <a:t>Китайский Новый год</a:t>
            </a:r>
            <a:endParaRPr lang="en-GB" sz="2800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D24B6E-44A8-42A5-9C6F-42EE9003C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067" t="13544" r="26517" b="10329"/>
          <a:stretch/>
        </p:blipFill>
        <p:spPr>
          <a:xfrm>
            <a:off x="317184" y="1462984"/>
            <a:ext cx="6143946" cy="5343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6406C9-938D-43E9-87A1-71EB41F87C6F}"/>
              </a:ext>
            </a:extLst>
          </p:cNvPr>
          <p:cNvSpPr txBox="1"/>
          <p:nvPr/>
        </p:nvSpPr>
        <p:spPr>
          <a:xfrm>
            <a:off x="6461130" y="5917601"/>
            <a:ext cx="26828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i="1"/>
              <a:t>Source: </a:t>
            </a:r>
            <a:r>
              <a:rPr lang="en-MY" sz="1000" i="1" err="1"/>
              <a:t>Xianwen</a:t>
            </a:r>
            <a:r>
              <a:rPr lang="en-MY" sz="1000" i="1"/>
              <a:t> Wang1*, Chen Liu1, </a:t>
            </a:r>
            <a:r>
              <a:rPr lang="en-MY" sz="1000" i="1" err="1"/>
              <a:t>Wenli</a:t>
            </a:r>
            <a:r>
              <a:rPr lang="en-MY" sz="1000" i="1"/>
              <a:t> Mao1, </a:t>
            </a:r>
            <a:r>
              <a:rPr lang="en-MY" sz="1000" i="1" err="1"/>
              <a:t>Zhigang</a:t>
            </a:r>
            <a:r>
              <a:rPr lang="en-MY" sz="1000" i="1"/>
              <a:t> Hu1&amp; Li Gu1School of Public Administration &amp; Law, Dalian University of Technology, Dalian 116085, China</a:t>
            </a:r>
            <a:endParaRPr lang="en-GB" sz="1000" i="1"/>
          </a:p>
        </p:txBody>
      </p:sp>
      <p:sp>
        <p:nvSpPr>
          <p:cNvPr id="2" name="TextBox 1"/>
          <p:cNvSpPr txBox="1"/>
          <p:nvPr/>
        </p:nvSpPr>
        <p:spPr>
          <a:xfrm>
            <a:off x="2306320" y="6610098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Теплокарта</a:t>
            </a:r>
            <a:r>
              <a:rPr lang="ru-RU" sz="1600" dirty="0" smtClean="0"/>
              <a:t> миграции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71921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94FAE40-E1BD-4709-B250-CC43228505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14" t="26196" r="19101" b="17174"/>
          <a:stretch/>
        </p:blipFill>
        <p:spPr>
          <a:xfrm>
            <a:off x="-35450" y="1462984"/>
            <a:ext cx="9214900" cy="4582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3F4992-0A84-4A0E-B73F-85D451A9192D}"/>
              </a:ext>
            </a:extLst>
          </p:cNvPr>
          <p:cNvSpPr txBox="1"/>
          <p:nvPr/>
        </p:nvSpPr>
        <p:spPr>
          <a:xfrm>
            <a:off x="426720" y="770487"/>
            <a:ext cx="845312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3000" dirty="0">
                <a:solidFill>
                  <a:srgbClr val="C00000"/>
                </a:solidFill>
                <a:latin typeface="+mj-lt"/>
                <a:cs typeface="Arial"/>
              </a:rPr>
              <a:t>Рассматриваемый период : Китайский Новый год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DE414D-A4EA-4190-BC76-82EDB46C6E50}"/>
              </a:ext>
            </a:extLst>
          </p:cNvPr>
          <p:cNvSpPr txBox="1"/>
          <p:nvPr/>
        </p:nvSpPr>
        <p:spPr>
          <a:xfrm>
            <a:off x="5650786" y="6322256"/>
            <a:ext cx="3823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i="1"/>
              <a:t>Source: </a:t>
            </a:r>
            <a:r>
              <a:rPr lang="en-MY" sz="1000" i="1" err="1"/>
              <a:t>Xianwen</a:t>
            </a:r>
            <a:r>
              <a:rPr lang="en-MY" sz="1000" i="1"/>
              <a:t> Wang1*, Chen Liu1, </a:t>
            </a:r>
            <a:r>
              <a:rPr lang="en-MY" sz="1000" i="1" err="1"/>
              <a:t>Wenli</a:t>
            </a:r>
            <a:r>
              <a:rPr lang="en-MY" sz="1000" i="1"/>
              <a:t> Mao1, </a:t>
            </a:r>
            <a:r>
              <a:rPr lang="en-MY" sz="1000" i="1" err="1"/>
              <a:t>Zhigang</a:t>
            </a:r>
            <a:r>
              <a:rPr lang="en-MY" sz="1000" i="1"/>
              <a:t> Hu1&amp; Li Gu1School of Public Administration &amp; Law, Dalian University of Technology, Dalian 116085, China</a:t>
            </a:r>
            <a:endParaRPr lang="en-GB" sz="1000" i="1"/>
          </a:p>
        </p:txBody>
      </p:sp>
      <p:sp>
        <p:nvSpPr>
          <p:cNvPr id="5" name="TextBox 4"/>
          <p:cNvSpPr txBox="1"/>
          <p:nvPr/>
        </p:nvSpPr>
        <p:spPr>
          <a:xfrm>
            <a:off x="-35450" y="5934670"/>
            <a:ext cx="688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</a:t>
            </a:r>
            <a:r>
              <a:rPr lang="ru-RU" sz="1600" dirty="0" smtClean="0"/>
              <a:t>ис 2.  Миграционные тенденции в Китае в период </a:t>
            </a:r>
            <a:r>
              <a:rPr lang="ru-RU" sz="1600" dirty="0" err="1" smtClean="0"/>
              <a:t>Чуньюнь</a:t>
            </a:r>
            <a:r>
              <a:rPr lang="ru-RU" sz="1600" dirty="0" smtClean="0"/>
              <a:t> ( период «до, во время и после праздника Весны»)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4844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5B71A-77A1-491E-88EE-CD4672D31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3" y="680120"/>
            <a:ext cx="828092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План действий МФКК</a:t>
            </a: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A35E6B-D319-46E6-830E-8CB9407C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4" y="1649933"/>
            <a:ext cx="8744720" cy="4209000"/>
          </a:xfrm>
        </p:spPr>
        <p:txBody>
          <a:bodyPr/>
          <a:lstStyle/>
          <a:p>
            <a:pPr algn="just"/>
            <a:r>
              <a:rPr lang="ru-RU" sz="2000" dirty="0" smtClean="0">
                <a:latin typeface="Arial"/>
                <a:cs typeface="Arial"/>
              </a:rPr>
              <a:t>Проведение регулярного мониторинга ситуации и внутренняя коммуникация </a:t>
            </a:r>
          </a:p>
          <a:p>
            <a:pPr algn="just"/>
            <a:r>
              <a:rPr lang="ru-RU" sz="2000" dirty="0" smtClean="0">
                <a:latin typeface="Arial"/>
                <a:cs typeface="Arial"/>
              </a:rPr>
              <a:t>Проведение внутреннего планирования возможных вариантов развития событий и анализ рисков</a:t>
            </a:r>
            <a:endParaRPr lang="en-MY" sz="2000" dirty="0" smtClean="0"/>
          </a:p>
          <a:p>
            <a:pPr algn="just"/>
            <a:r>
              <a:rPr lang="ru-RU" sz="2000" dirty="0" smtClean="0">
                <a:latin typeface="Arial"/>
                <a:cs typeface="Arial"/>
              </a:rPr>
              <a:t>Направление советников в национальные офисы и</a:t>
            </a:r>
            <a:r>
              <a:rPr lang="en-MY" sz="2000" dirty="0" smtClean="0">
                <a:latin typeface="Arial"/>
                <a:cs typeface="Arial"/>
              </a:rPr>
              <a:t> </a:t>
            </a:r>
            <a:r>
              <a:rPr lang="ru-RU" sz="2000" dirty="0" err="1" smtClean="0">
                <a:latin typeface="Arial"/>
                <a:cs typeface="Arial"/>
              </a:rPr>
              <a:t>страновые</a:t>
            </a:r>
            <a:r>
              <a:rPr lang="ru-RU" sz="2000" dirty="0" smtClean="0">
                <a:latin typeface="Arial"/>
                <a:cs typeface="Arial"/>
              </a:rPr>
              <a:t> группы технической помощи</a:t>
            </a:r>
            <a:endParaRPr lang="en-MY" sz="2000" dirty="0"/>
          </a:p>
          <a:p>
            <a:pPr algn="just"/>
            <a:r>
              <a:rPr lang="ru-RU" sz="2000" dirty="0" smtClean="0">
                <a:latin typeface="Arial"/>
                <a:cs typeface="Arial"/>
              </a:rPr>
              <a:t>Подготовка </a:t>
            </a:r>
            <a:r>
              <a:rPr lang="ru-RU" sz="2000" dirty="0">
                <a:latin typeface="Arial"/>
                <a:cs typeface="Arial"/>
              </a:rPr>
              <a:t>Национальными </a:t>
            </a:r>
            <a:r>
              <a:rPr lang="ru-RU" sz="2000" dirty="0" smtClean="0">
                <a:latin typeface="Arial"/>
                <a:cs typeface="Arial"/>
              </a:rPr>
              <a:t>обществами информационных бюллетеней и руководств</a:t>
            </a:r>
            <a:endParaRPr lang="en-MY" sz="2000" dirty="0">
              <a:latin typeface="Arial"/>
              <a:cs typeface="Arial"/>
            </a:endParaRPr>
          </a:p>
          <a:p>
            <a:pPr algn="just"/>
            <a:r>
              <a:rPr lang="ru-RU" sz="2000" dirty="0" err="1" smtClean="0">
                <a:latin typeface="Arial"/>
                <a:cs typeface="Arial"/>
              </a:rPr>
              <a:t>Пропоганда</a:t>
            </a:r>
            <a:r>
              <a:rPr lang="ru-RU" sz="2000" dirty="0" smtClean="0">
                <a:latin typeface="Arial"/>
                <a:cs typeface="Arial"/>
              </a:rPr>
              <a:t> ключевых идей, используя редактируемую </a:t>
            </a:r>
            <a:r>
              <a:rPr lang="ru-RU" sz="2000" dirty="0" err="1" smtClean="0">
                <a:latin typeface="Arial"/>
                <a:cs typeface="Arial"/>
              </a:rPr>
              <a:t>инфографику</a:t>
            </a:r>
            <a:r>
              <a:rPr lang="en-GB" sz="2000" dirty="0" smtClean="0">
                <a:latin typeface="Arial"/>
                <a:cs typeface="Arial"/>
              </a:rPr>
              <a:t>,</a:t>
            </a:r>
            <a:r>
              <a:rPr lang="en-GB" sz="2000" dirty="0">
                <a:latin typeface="Arial"/>
                <a:cs typeface="Arial"/>
              </a:rPr>
              <a:t> </a:t>
            </a:r>
            <a:r>
              <a:rPr lang="ru-RU" sz="2000" dirty="0">
                <a:latin typeface="Arial"/>
                <a:cs typeface="Arial"/>
              </a:rPr>
              <a:t>в</a:t>
            </a:r>
            <a:r>
              <a:rPr lang="ru-RU" sz="2000" dirty="0" smtClean="0">
                <a:latin typeface="Arial"/>
                <a:cs typeface="Arial"/>
              </a:rPr>
              <a:t>идео</a:t>
            </a:r>
            <a:r>
              <a:rPr lang="en-GB" sz="2000" dirty="0" smtClean="0">
                <a:latin typeface="Arial"/>
                <a:cs typeface="Arial"/>
              </a:rPr>
              <a:t>, </a:t>
            </a:r>
            <a:r>
              <a:rPr lang="en-GB" sz="2000" dirty="0" err="1">
                <a:latin typeface="Arial"/>
                <a:cs typeface="Arial"/>
              </a:rPr>
              <a:t>Tiktok</a:t>
            </a:r>
            <a:endParaRPr lang="en-MY" sz="2000" dirty="0"/>
          </a:p>
          <a:p>
            <a:pPr algn="just"/>
            <a:r>
              <a:rPr lang="ru-RU" sz="2000" dirty="0" smtClean="0">
                <a:latin typeface="Arial"/>
                <a:cs typeface="Arial"/>
              </a:rPr>
              <a:t>Распространение ключевых посланий ВОЗ в </a:t>
            </a:r>
            <a:r>
              <a:rPr lang="ru-RU" sz="2000" dirty="0" err="1" smtClean="0">
                <a:latin typeface="Arial"/>
                <a:cs typeface="Arial"/>
              </a:rPr>
              <a:t>Твиттере</a:t>
            </a:r>
            <a:r>
              <a:rPr lang="en-MY" sz="2000" dirty="0" smtClean="0">
                <a:latin typeface="Arial"/>
                <a:cs typeface="Arial"/>
              </a:rPr>
              <a:t> </a:t>
            </a:r>
            <a:r>
              <a:rPr lang="ru-RU" sz="2000" dirty="0" smtClean="0">
                <a:latin typeface="Arial"/>
                <a:cs typeface="Arial"/>
              </a:rPr>
              <a:t>и</a:t>
            </a:r>
            <a:r>
              <a:rPr lang="en-MY" sz="2000" dirty="0" smtClean="0">
                <a:latin typeface="Arial"/>
                <a:cs typeface="Arial"/>
              </a:rPr>
              <a:t> </a:t>
            </a:r>
            <a:r>
              <a:rPr lang="ru-RU" sz="2000" dirty="0" smtClean="0">
                <a:latin typeface="Arial"/>
                <a:cs typeface="Arial"/>
              </a:rPr>
              <a:t>социальных </a:t>
            </a:r>
            <a:r>
              <a:rPr lang="ru-RU" sz="2000" dirty="0" err="1" smtClean="0">
                <a:latin typeface="Arial"/>
                <a:cs typeface="Arial"/>
              </a:rPr>
              <a:t>медийных</a:t>
            </a:r>
            <a:r>
              <a:rPr lang="ru-RU" sz="2000" dirty="0" smtClean="0">
                <a:latin typeface="Arial"/>
                <a:cs typeface="Arial"/>
              </a:rPr>
              <a:t> платформах</a:t>
            </a:r>
            <a:endParaRPr lang="en-MY" sz="2000" dirty="0"/>
          </a:p>
          <a:p>
            <a:pPr algn="just"/>
            <a:r>
              <a:rPr lang="ru-RU" sz="2000" dirty="0" smtClean="0">
                <a:latin typeface="Arial"/>
                <a:cs typeface="Arial"/>
              </a:rPr>
              <a:t>Использование новостной ленты МФКК</a:t>
            </a:r>
            <a:r>
              <a:rPr lang="en-MY" sz="2000" dirty="0" smtClean="0">
                <a:latin typeface="Arial"/>
                <a:cs typeface="Arial"/>
              </a:rPr>
              <a:t> </a:t>
            </a:r>
            <a:endParaRPr lang="en-MY" sz="2000" dirty="0">
              <a:latin typeface="Arial"/>
              <a:cs typeface="Arial"/>
            </a:endParaRPr>
          </a:p>
          <a:p>
            <a:pPr algn="just"/>
            <a:r>
              <a:rPr lang="ru-RU" sz="2000" dirty="0" smtClean="0">
                <a:latin typeface="Arial"/>
                <a:cs typeface="Arial"/>
              </a:rPr>
              <a:t>Проведение </a:t>
            </a:r>
            <a:r>
              <a:rPr lang="ru-RU" sz="2000" dirty="0" err="1" smtClean="0">
                <a:latin typeface="Arial"/>
                <a:cs typeface="Arial"/>
              </a:rPr>
              <a:t>вебинаров</a:t>
            </a:r>
            <a:r>
              <a:rPr lang="ru-RU" sz="2000" dirty="0" smtClean="0">
                <a:latin typeface="Arial"/>
                <a:cs typeface="Arial"/>
              </a:rPr>
              <a:t> для </a:t>
            </a:r>
            <a:r>
              <a:rPr lang="ru-RU" sz="2000" dirty="0" err="1" smtClean="0">
                <a:latin typeface="Arial"/>
                <a:cs typeface="Arial"/>
              </a:rPr>
              <a:t>страновых</a:t>
            </a:r>
            <a:r>
              <a:rPr lang="ru-RU" sz="2000" dirty="0" smtClean="0">
                <a:latin typeface="Arial"/>
                <a:cs typeface="Arial"/>
              </a:rPr>
              <a:t> офисов</a:t>
            </a:r>
            <a:r>
              <a:rPr lang="en-MY" sz="2000" dirty="0" smtClean="0">
                <a:latin typeface="Arial"/>
                <a:cs typeface="Arial"/>
              </a:rPr>
              <a:t>, </a:t>
            </a:r>
            <a:r>
              <a:rPr lang="ru-RU" sz="2000" dirty="0" err="1" smtClean="0">
                <a:latin typeface="Arial"/>
                <a:cs typeface="Arial"/>
              </a:rPr>
              <a:t>страновых</a:t>
            </a:r>
            <a:r>
              <a:rPr lang="ru-RU" sz="2000" dirty="0" smtClean="0">
                <a:latin typeface="Arial"/>
                <a:cs typeface="Arial"/>
              </a:rPr>
              <a:t> групп технической помощи и 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smtClean="0">
                <a:latin typeface="Arial"/>
                <a:cs typeface="Arial"/>
              </a:rPr>
              <a:t>технических партнеров</a:t>
            </a:r>
            <a:endParaRPr lang="en-MY" sz="2050" dirty="0"/>
          </a:p>
          <a:p>
            <a:pPr algn="just"/>
            <a:endParaRPr lang="en-MY" sz="2050" dirty="0"/>
          </a:p>
        </p:txBody>
      </p:sp>
    </p:spTree>
    <p:extLst>
      <p:ext uri="{BB962C8B-B14F-4D97-AF65-F5344CB8AC3E}">
        <p14:creationId xmlns:p14="http://schemas.microsoft.com/office/powerpoint/2010/main" xmlns="" val="117623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EF6064-E36D-45C7-9F24-FAB05906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Дальнейшие шаги</a:t>
            </a: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BDA357-C8CB-451D-872A-54D46A438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34282"/>
            <a:ext cx="9144000" cy="44916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/>
                <a:cs typeface="Arial"/>
              </a:rPr>
              <a:t>Внутренняя готовность</a:t>
            </a:r>
            <a:endParaRPr lang="en-GB" b="1" dirty="0">
              <a:solidFill>
                <a:srgbClr val="C00000"/>
              </a:solidFill>
              <a:latin typeface="Arial"/>
              <a:cs typeface="Arial"/>
            </a:endParaRPr>
          </a:p>
          <a:p>
            <a:pPr lvl="1"/>
            <a:r>
              <a:rPr lang="ru-RU" sz="1900" dirty="0" smtClean="0">
                <a:latin typeface="Arial"/>
                <a:cs typeface="Arial"/>
              </a:rPr>
              <a:t>Мониторинг состояния здоровья сотрудников</a:t>
            </a:r>
            <a:endParaRPr lang="en-MY" sz="1900" dirty="0">
              <a:latin typeface="Arial"/>
              <a:cs typeface="Arial"/>
            </a:endParaRPr>
          </a:p>
          <a:p>
            <a:pPr lvl="1"/>
            <a:r>
              <a:rPr lang="ru-RU" sz="1900" dirty="0" smtClean="0">
                <a:latin typeface="Arial"/>
                <a:cs typeface="Arial"/>
              </a:rPr>
              <a:t>Анализ уроков, извлечённых после эпидемий ТОРС (атипичная пневмония)</a:t>
            </a:r>
            <a:r>
              <a:rPr lang="en-MY" sz="1900" dirty="0" smtClean="0">
                <a:latin typeface="Arial"/>
                <a:cs typeface="Arial"/>
              </a:rPr>
              <a:t>, MERS</a:t>
            </a:r>
            <a:r>
              <a:rPr lang="ru-RU" sz="1900" dirty="0" smtClean="0">
                <a:latin typeface="Arial"/>
                <a:cs typeface="Arial"/>
              </a:rPr>
              <a:t> (ближневосточный респираторный синдром), гриппа</a:t>
            </a:r>
            <a:r>
              <a:rPr lang="en-MY" sz="1900" dirty="0" smtClean="0">
                <a:latin typeface="Arial"/>
                <a:cs typeface="Arial"/>
              </a:rPr>
              <a:t> H1N1</a:t>
            </a:r>
            <a:r>
              <a:rPr lang="ru-RU" sz="1900" dirty="0" smtClean="0">
                <a:latin typeface="Arial"/>
                <a:cs typeface="Arial"/>
              </a:rPr>
              <a:t> и</a:t>
            </a:r>
            <a:r>
              <a:rPr lang="en-MY" sz="1900" dirty="0" smtClean="0">
                <a:latin typeface="Arial"/>
                <a:cs typeface="Arial"/>
              </a:rPr>
              <a:t> </a:t>
            </a:r>
            <a:r>
              <a:rPr lang="en-MY" sz="1900" dirty="0">
                <a:latin typeface="Arial"/>
                <a:cs typeface="Arial"/>
              </a:rPr>
              <a:t>H5N1</a:t>
            </a:r>
            <a:endParaRPr lang="en-GB" sz="1900" dirty="0">
              <a:latin typeface="Arial"/>
              <a:cs typeface="Arial"/>
            </a:endParaRPr>
          </a:p>
          <a:p>
            <a:pPr lvl="1"/>
            <a:r>
              <a:rPr lang="ru-RU" sz="1900" dirty="0" smtClean="0">
                <a:latin typeface="Arial"/>
                <a:cs typeface="Arial"/>
              </a:rPr>
              <a:t>Тесное взаимодействие с ВОЗ во всех затронутых странах</a:t>
            </a:r>
            <a:r>
              <a:rPr lang="en-GB" sz="1900" dirty="0" smtClean="0">
                <a:latin typeface="Arial"/>
                <a:cs typeface="Arial"/>
              </a:rPr>
              <a:t> </a:t>
            </a:r>
            <a:r>
              <a:rPr lang="ru-RU" sz="1900" dirty="0" smtClean="0">
                <a:latin typeface="Arial"/>
                <a:cs typeface="Arial"/>
              </a:rPr>
              <a:t>и странах, находящихся в зоне риска</a:t>
            </a:r>
            <a:endParaRPr lang="en-GB" sz="1900" dirty="0">
              <a:latin typeface="Arial"/>
              <a:cs typeface="Arial"/>
            </a:endParaRPr>
          </a:p>
          <a:p>
            <a:pPr lvl="1"/>
            <a:r>
              <a:rPr lang="ru-RU" sz="1900" dirty="0" smtClean="0">
                <a:latin typeface="Arial"/>
                <a:cs typeface="Arial"/>
              </a:rPr>
              <a:t>Обновление</a:t>
            </a:r>
            <a:r>
              <a:rPr lang="en-GB" sz="1900" dirty="0" smtClean="0">
                <a:latin typeface="Arial"/>
                <a:cs typeface="Arial"/>
              </a:rPr>
              <a:t> </a:t>
            </a:r>
            <a:r>
              <a:rPr lang="ru-RU" sz="1900" dirty="0">
                <a:latin typeface="Arial"/>
                <a:cs typeface="Arial"/>
              </a:rPr>
              <a:t>п</a:t>
            </a:r>
            <a:r>
              <a:rPr lang="ru-RU" sz="1900" dirty="0" smtClean="0">
                <a:latin typeface="Arial"/>
                <a:cs typeface="Arial"/>
              </a:rPr>
              <a:t>латформы МФКК </a:t>
            </a:r>
            <a:r>
              <a:rPr lang="en-US" sz="1900" dirty="0" smtClean="0">
                <a:latin typeface="Arial"/>
                <a:cs typeface="Arial"/>
              </a:rPr>
              <a:t>GO </a:t>
            </a:r>
            <a:r>
              <a:rPr lang="ru-RU" sz="1900" dirty="0" smtClean="0">
                <a:latin typeface="Arial"/>
                <a:cs typeface="Arial"/>
              </a:rPr>
              <a:t>и </a:t>
            </a:r>
            <a:r>
              <a:rPr lang="ru-RU" sz="1900" dirty="0">
                <a:latin typeface="Arial"/>
                <a:cs typeface="Arial"/>
              </a:rPr>
              <a:t>и</a:t>
            </a:r>
            <a:r>
              <a:rPr lang="ru-RU" sz="1900" dirty="0" smtClean="0">
                <a:latin typeface="Arial"/>
                <a:cs typeface="Arial"/>
              </a:rPr>
              <a:t>нформационного бюллетеня</a:t>
            </a:r>
            <a:endParaRPr lang="en-GB" sz="1900" dirty="0">
              <a:latin typeface="Arial"/>
              <a:cs typeface="Arial"/>
            </a:endParaRPr>
          </a:p>
          <a:p>
            <a:pPr lvl="1"/>
            <a:r>
              <a:rPr lang="ru-RU" sz="1900" dirty="0" smtClean="0">
                <a:latin typeface="Arial"/>
                <a:cs typeface="Arial"/>
              </a:rPr>
              <a:t>Обзор плана готовности офиса МФКК  </a:t>
            </a:r>
            <a:r>
              <a:rPr lang="ru-RU" sz="1900" dirty="0">
                <a:latin typeface="Arial"/>
                <a:cs typeface="Arial"/>
              </a:rPr>
              <a:t>в </a:t>
            </a:r>
            <a:r>
              <a:rPr lang="ru-RU" sz="1900" dirty="0" smtClean="0">
                <a:latin typeface="Arial"/>
                <a:cs typeface="Arial"/>
              </a:rPr>
              <a:t>азиатско-тихоокеанском регионе </a:t>
            </a:r>
          </a:p>
          <a:p>
            <a:pPr lvl="1"/>
            <a:r>
              <a:rPr lang="ru-RU" sz="1900" dirty="0" smtClean="0">
                <a:latin typeface="Arial"/>
                <a:cs typeface="Arial"/>
              </a:rPr>
              <a:t>Определение источников финансирования для реализации этапов готовности</a:t>
            </a:r>
            <a:endParaRPr lang="en-GB" sz="1900" dirty="0">
              <a:latin typeface="Arial"/>
              <a:cs typeface="Arial"/>
            </a:endParaRPr>
          </a:p>
          <a:p>
            <a:pPr lvl="1"/>
            <a:r>
              <a:rPr lang="ru-RU" sz="1900" dirty="0">
                <a:latin typeface="Arial"/>
                <a:cs typeface="Arial"/>
              </a:rPr>
              <a:t>Подготовка </a:t>
            </a:r>
            <a:r>
              <a:rPr lang="ru-RU" sz="1900" dirty="0" smtClean="0">
                <a:latin typeface="Arial"/>
                <a:cs typeface="Arial"/>
              </a:rPr>
              <a:t>региональных </a:t>
            </a:r>
            <a:r>
              <a:rPr lang="ru-RU" sz="1900" dirty="0">
                <a:latin typeface="Arial"/>
                <a:cs typeface="Arial"/>
              </a:rPr>
              <a:t>и </a:t>
            </a:r>
            <a:r>
              <a:rPr lang="ru-RU" sz="1900" dirty="0" err="1" smtClean="0">
                <a:latin typeface="Arial"/>
                <a:cs typeface="Arial"/>
              </a:rPr>
              <a:t>страновых</a:t>
            </a:r>
            <a:r>
              <a:rPr lang="ru-RU" sz="1900" dirty="0" smtClean="0">
                <a:latin typeface="Arial"/>
                <a:cs typeface="Arial"/>
              </a:rPr>
              <a:t> проектов чрезвычайного </a:t>
            </a:r>
            <a:r>
              <a:rPr lang="ru-RU" sz="1900" dirty="0">
                <a:latin typeface="Arial"/>
                <a:cs typeface="Arial"/>
              </a:rPr>
              <a:t>фонда на случай стихийных </a:t>
            </a:r>
            <a:r>
              <a:rPr lang="ru-RU" sz="1900" dirty="0" smtClean="0">
                <a:latin typeface="Arial"/>
                <a:cs typeface="Arial"/>
              </a:rPr>
              <a:t>бедствий (</a:t>
            </a:r>
            <a:r>
              <a:rPr lang="en-MY" sz="1900" dirty="0" smtClean="0">
                <a:latin typeface="Arial"/>
                <a:cs typeface="Arial"/>
              </a:rPr>
              <a:t>DREF</a:t>
            </a:r>
            <a:r>
              <a:rPr lang="ru-RU" sz="1900" dirty="0" smtClean="0">
                <a:latin typeface="Arial"/>
                <a:cs typeface="Arial"/>
              </a:rPr>
              <a:t>) для поддержки</a:t>
            </a:r>
            <a:r>
              <a:rPr lang="en-MY" sz="1900" dirty="0" smtClean="0">
                <a:latin typeface="Arial"/>
                <a:cs typeface="Arial"/>
              </a:rPr>
              <a:t> </a:t>
            </a:r>
            <a:r>
              <a:rPr lang="ru-RU" sz="1900" dirty="0" smtClean="0">
                <a:latin typeface="Arial"/>
                <a:cs typeface="Arial"/>
              </a:rPr>
              <a:t>деятельности по готовности и реагированию</a:t>
            </a:r>
            <a:endParaRPr lang="en-GB" sz="1900" dirty="0">
              <a:latin typeface="Arial"/>
              <a:cs typeface="Arial"/>
            </a:endParaRPr>
          </a:p>
          <a:p>
            <a:pPr lvl="1"/>
            <a:endParaRPr lang="en-GB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254197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DB5380-2672-49BE-AA0F-F8927505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Дальнейшие </a:t>
            </a:r>
            <a:r>
              <a:rPr lang="ru-RU" dirty="0">
                <a:solidFill>
                  <a:srgbClr val="C00000"/>
                </a:solidFill>
              </a:rPr>
              <a:t>шаги</a:t>
            </a: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330669-5055-41D2-A6CB-EB9B8DBBB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34282"/>
            <a:ext cx="8605520" cy="4191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/>
                <a:cs typeface="Arial"/>
              </a:rPr>
              <a:t>Меры по готовности и реагированию, принимаемые совместно с заинтересованными сторонами </a:t>
            </a:r>
          </a:p>
          <a:p>
            <a:pPr marL="0" indent="0">
              <a:buNone/>
            </a:pPr>
            <a:r>
              <a:rPr lang="ru-RU" sz="2000" dirty="0" smtClean="0">
                <a:latin typeface="Arial"/>
                <a:cs typeface="Arial"/>
              </a:rPr>
              <a:t>Вовлечение партнерских Национальных обществ, имеющих</a:t>
            </a:r>
            <a:r>
              <a:rPr lang="en-MY" sz="2000" dirty="0" smtClean="0">
                <a:latin typeface="Arial"/>
                <a:cs typeface="Arial"/>
              </a:rPr>
              <a:t> </a:t>
            </a:r>
            <a:r>
              <a:rPr lang="ru-RU" sz="2000" dirty="0" smtClean="0">
                <a:latin typeface="Arial"/>
                <a:cs typeface="Arial"/>
              </a:rPr>
              <a:t>сильную базу знаний в сфере эпидемиологии </a:t>
            </a:r>
            <a:r>
              <a:rPr lang="en-MY" dirty="0" smtClean="0">
                <a:latin typeface="Arial"/>
                <a:cs typeface="Arial"/>
              </a:rPr>
              <a:t> </a:t>
            </a:r>
            <a:endParaRPr lang="en-GB" dirty="0" smtClean="0">
              <a:latin typeface="Arial"/>
              <a:cs typeface="Arial"/>
            </a:endParaRPr>
          </a:p>
          <a:p>
            <a:pPr lvl="1"/>
            <a:r>
              <a:rPr lang="ru-RU" dirty="0" smtClean="0">
                <a:latin typeface="Arial"/>
                <a:cs typeface="Arial"/>
              </a:rPr>
              <a:t>Координация с соответствующими заинтересованными сторонами</a:t>
            </a:r>
            <a:r>
              <a:rPr lang="en-MY" dirty="0" smtClean="0">
                <a:latin typeface="Arial"/>
                <a:cs typeface="Arial"/>
              </a:rPr>
              <a:t> – </a:t>
            </a:r>
            <a:r>
              <a:rPr lang="ru-RU" dirty="0" smtClean="0">
                <a:latin typeface="Arial"/>
                <a:cs typeface="Arial"/>
              </a:rPr>
              <a:t>ВОЗ</a:t>
            </a:r>
            <a:r>
              <a:rPr lang="en-MY" dirty="0" smtClean="0">
                <a:latin typeface="Arial"/>
                <a:cs typeface="Arial"/>
              </a:rPr>
              <a:t>, </a:t>
            </a:r>
            <a:r>
              <a:rPr lang="ru-RU" dirty="0" smtClean="0">
                <a:latin typeface="Arial"/>
                <a:cs typeface="Arial"/>
              </a:rPr>
              <a:t>АСЕАН</a:t>
            </a:r>
            <a:endParaRPr lang="en-MY" dirty="0" smtClean="0">
              <a:latin typeface="Arial"/>
              <a:cs typeface="Arial"/>
            </a:endParaRPr>
          </a:p>
          <a:p>
            <a:pPr lvl="1"/>
            <a:r>
              <a:rPr lang="ru-RU" dirty="0" smtClean="0">
                <a:latin typeface="Arial"/>
                <a:cs typeface="Arial"/>
              </a:rPr>
              <a:t>Готовность к получению резервных сил поддержки от партнеров </a:t>
            </a:r>
            <a:r>
              <a:rPr lang="en-MY" dirty="0" smtClean="0">
                <a:latin typeface="Arial"/>
                <a:cs typeface="Arial"/>
              </a:rPr>
              <a:t> </a:t>
            </a:r>
            <a:r>
              <a:rPr lang="en-MY" dirty="0">
                <a:latin typeface="Arial"/>
                <a:cs typeface="Arial"/>
              </a:rPr>
              <a:t>– </a:t>
            </a:r>
            <a:r>
              <a:rPr lang="ru-RU" dirty="0">
                <a:latin typeface="Arial"/>
                <a:cs typeface="Arial"/>
              </a:rPr>
              <a:t>э</a:t>
            </a:r>
            <a:r>
              <a:rPr lang="ru-RU" dirty="0" smtClean="0">
                <a:latin typeface="Arial"/>
                <a:cs typeface="Arial"/>
              </a:rPr>
              <a:t>пидемиологи,</a:t>
            </a:r>
            <a:r>
              <a:rPr lang="en-MY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коммуникационная экспертиза </a:t>
            </a:r>
            <a:r>
              <a:rPr lang="ru-RU" dirty="0">
                <a:latin typeface="Arial"/>
                <a:cs typeface="Arial"/>
              </a:rPr>
              <a:t>в области здравоохранения</a:t>
            </a:r>
            <a:r>
              <a:rPr lang="en-MY" dirty="0" smtClean="0">
                <a:latin typeface="Arial"/>
                <a:cs typeface="Arial"/>
              </a:rPr>
              <a:t>, </a:t>
            </a:r>
            <a:r>
              <a:rPr lang="ru-RU" dirty="0" smtClean="0">
                <a:latin typeface="Arial"/>
                <a:cs typeface="Arial"/>
              </a:rPr>
              <a:t>и </a:t>
            </a:r>
            <a:r>
              <a:rPr lang="ru-RU" dirty="0" err="1" smtClean="0">
                <a:latin typeface="Arial"/>
                <a:cs typeface="Arial"/>
              </a:rPr>
              <a:t>т.д</a:t>
            </a:r>
            <a:r>
              <a:rPr lang="en-MY" dirty="0" smtClean="0">
                <a:latin typeface="Arial"/>
                <a:cs typeface="Arial"/>
              </a:rPr>
              <a:t>.</a:t>
            </a:r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345391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urtle&#10;&#10;Description generated with high confidence">
            <a:extLst>
              <a:ext uri="{FF2B5EF4-FFF2-40B4-BE49-F238E27FC236}">
                <a16:creationId xmlns="" xmlns:a16="http://schemas.microsoft.com/office/drawing/2014/main" id="{232ACD39-41E8-4F9F-AB61-24F5D919F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173" r="13833" b="13672"/>
          <a:stretch/>
        </p:blipFill>
        <p:spPr>
          <a:xfrm>
            <a:off x="6462956" y="3202290"/>
            <a:ext cx="2575757" cy="2482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0F92CB-4DC7-47AA-AD9C-250DDE67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Руководство для </a:t>
            </a:r>
            <a:r>
              <a:rPr lang="ru-RU" dirty="0" smtClean="0">
                <a:solidFill>
                  <a:srgbClr val="C00000"/>
                </a:solidFill>
              </a:rPr>
              <a:t>национальных офисов и </a:t>
            </a:r>
            <a:r>
              <a:rPr lang="ru-RU" dirty="0" err="1" smtClean="0">
                <a:solidFill>
                  <a:srgbClr val="C00000"/>
                </a:solidFill>
              </a:rPr>
              <a:t>страновых</a:t>
            </a:r>
            <a:r>
              <a:rPr lang="ru-RU" dirty="0" smtClean="0">
                <a:solidFill>
                  <a:srgbClr val="C00000"/>
                </a:solidFill>
              </a:rPr>
              <a:t> групп </a:t>
            </a:r>
            <a:r>
              <a:rPr lang="ru-RU" dirty="0">
                <a:solidFill>
                  <a:srgbClr val="C00000"/>
                </a:solidFill>
              </a:rPr>
              <a:t>технической помощи</a:t>
            </a:r>
            <a:r>
              <a:rPr lang="ru-RU" dirty="0"/>
              <a:t/>
            </a:r>
            <a:br>
              <a:rPr lang="ru-RU" dirty="0"/>
            </a:br>
            <a:r>
              <a:rPr lang="en-MY" dirty="0" smtClean="0"/>
              <a:t> 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A020D3-4F23-4942-864C-0DD14DF4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2913"/>
            <a:ext cx="6462955" cy="4191000"/>
          </a:xfrm>
        </p:spPr>
        <p:txBody>
          <a:bodyPr/>
          <a:lstStyle/>
          <a:p>
            <a:pPr algn="just"/>
            <a:r>
              <a:rPr lang="ru-RU" sz="1800" dirty="0" smtClean="0">
                <a:latin typeface="Arial"/>
                <a:cs typeface="Arial"/>
              </a:rPr>
              <a:t>Совместное обсуждение потенциального риска и мер готовности, организуемое  </a:t>
            </a:r>
            <a:r>
              <a:rPr lang="ru-RU" sz="1800" b="1" dirty="0" smtClean="0">
                <a:latin typeface="Arial"/>
                <a:cs typeface="Arial"/>
              </a:rPr>
              <a:t>министерством здравоохранения, департаментами по здравоохранению </a:t>
            </a:r>
            <a:r>
              <a:rPr lang="ru-RU" sz="1800" dirty="0" smtClean="0">
                <a:latin typeface="Arial"/>
                <a:cs typeface="Arial"/>
              </a:rPr>
              <a:t>и Национальными обществами;</a:t>
            </a:r>
          </a:p>
          <a:p>
            <a:pPr algn="just"/>
            <a:r>
              <a:rPr lang="ru-RU" sz="1800" b="1" dirty="0" smtClean="0">
                <a:latin typeface="Arial"/>
                <a:cs typeface="Arial"/>
              </a:rPr>
              <a:t>Координация </a:t>
            </a:r>
            <a:r>
              <a:rPr lang="ru-RU" sz="1800" dirty="0" smtClean="0">
                <a:latin typeface="Arial"/>
                <a:cs typeface="Arial"/>
              </a:rPr>
              <a:t>с ВОЗ и соответствующими заинтересованными;</a:t>
            </a:r>
            <a:endParaRPr lang="en-MY" sz="1800" dirty="0">
              <a:latin typeface="Arial"/>
              <a:cs typeface="Arial"/>
            </a:endParaRPr>
          </a:p>
          <a:p>
            <a:pPr algn="just"/>
            <a:r>
              <a:rPr lang="ru-RU" sz="1800" b="1" dirty="0" smtClean="0">
                <a:latin typeface="Arial"/>
                <a:cs typeface="Arial"/>
              </a:rPr>
              <a:t>Создание руководства </a:t>
            </a:r>
            <a:r>
              <a:rPr lang="ru-RU" sz="1800" dirty="0" smtClean="0">
                <a:latin typeface="Arial"/>
                <a:cs typeface="Arial"/>
              </a:rPr>
              <a:t>для Национальных обществ</a:t>
            </a:r>
            <a:endParaRPr lang="en-MY" sz="1800" dirty="0">
              <a:latin typeface="Arial"/>
              <a:cs typeface="Arial"/>
            </a:endParaRPr>
          </a:p>
          <a:p>
            <a:pPr algn="just"/>
            <a:r>
              <a:rPr lang="ru-RU" sz="1800" dirty="0" smtClean="0">
                <a:latin typeface="Arial"/>
                <a:cs typeface="Arial"/>
              </a:rPr>
              <a:t>Организация работы  с Национальными обществами разработке мер по готовности и реагированию;</a:t>
            </a:r>
          </a:p>
          <a:p>
            <a:pPr algn="just"/>
            <a:r>
              <a:rPr lang="ru-RU" sz="1800" b="1" dirty="0" smtClean="0">
                <a:latin typeface="Arial"/>
                <a:cs typeface="Arial"/>
              </a:rPr>
              <a:t>Создание планов готовности </a:t>
            </a:r>
            <a:r>
              <a:rPr lang="ru-RU" sz="1800" dirty="0">
                <a:latin typeface="Arial"/>
                <a:cs typeface="Arial"/>
              </a:rPr>
              <a:t>для национальных офисов и </a:t>
            </a:r>
            <a:r>
              <a:rPr lang="ru-RU" sz="1800" dirty="0" err="1">
                <a:latin typeface="Arial"/>
                <a:cs typeface="Arial"/>
              </a:rPr>
              <a:t>страновых</a:t>
            </a:r>
            <a:r>
              <a:rPr lang="ru-RU" sz="1800" dirty="0">
                <a:latin typeface="Arial"/>
                <a:cs typeface="Arial"/>
              </a:rPr>
              <a:t> групп технической </a:t>
            </a:r>
            <a:r>
              <a:rPr lang="ru-RU" sz="1800" dirty="0" smtClean="0">
                <a:latin typeface="Arial"/>
                <a:cs typeface="Arial"/>
              </a:rPr>
              <a:t>помощи;</a:t>
            </a:r>
            <a:endParaRPr lang="en-GB" sz="1800" dirty="0"/>
          </a:p>
          <a:p>
            <a:pPr algn="just"/>
            <a:r>
              <a:rPr lang="ru-RU" sz="1800" dirty="0" smtClean="0">
                <a:latin typeface="Arial"/>
                <a:cs typeface="Arial"/>
              </a:rPr>
              <a:t>Акцентирование внимания на СМИ и электронных средствах коммуникации.</a:t>
            </a:r>
            <a:endParaRPr lang="en-MY" sz="2100" dirty="0"/>
          </a:p>
          <a:p>
            <a:pPr algn="just"/>
            <a:endParaRPr lang="en-MY" sz="2100" dirty="0"/>
          </a:p>
        </p:txBody>
      </p:sp>
    </p:spTree>
    <p:extLst>
      <p:ext uri="{BB962C8B-B14F-4D97-AF65-F5344CB8AC3E}">
        <p14:creationId xmlns:p14="http://schemas.microsoft.com/office/powerpoint/2010/main" xmlns="" val="2228051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928992" cy="6624736"/>
          </a:xfrm>
          <a:prstGeom prst="rect">
            <a:avLst/>
          </a:prstGeom>
          <a:solidFill>
            <a:srgbClr val="B4AC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49313" y="1052513"/>
            <a:ext cx="7467600" cy="476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t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Спасибо за внимание</a:t>
            </a:r>
            <a:endParaRPr lang="en-US" sz="3600" dirty="0">
              <a:solidFill>
                <a:srgbClr val="C00000"/>
              </a:solidFill>
              <a:latin typeface="45 Helvetica Light" charset="0"/>
            </a:endParaRPr>
          </a:p>
          <a:p>
            <a:endParaRPr lang="fr-FR" sz="1200" dirty="0">
              <a:solidFill>
                <a:srgbClr val="C00000"/>
              </a:solidFill>
            </a:endParaRPr>
          </a:p>
          <a:p>
            <a:r>
              <a:rPr lang="fr-FR" sz="1600" dirty="0">
                <a:solidFill>
                  <a:srgbClr val="C00000"/>
                </a:solidFill>
                <a:latin typeface="Arial"/>
                <a:cs typeface="Arial"/>
              </a:rPr>
              <a:t>© </a:t>
            </a:r>
            <a:r>
              <a:rPr lang="ru-RU" sz="1600" dirty="0" smtClean="0">
                <a:solidFill>
                  <a:srgbClr val="C00000"/>
                </a:solidFill>
                <a:latin typeface="Arial"/>
                <a:cs typeface="Arial"/>
              </a:rPr>
              <a:t>Международная Федерация Обществ Красного Креста и Красного Полумесяца, Женева.</a:t>
            </a:r>
            <a:endParaRPr lang="fr-FR" sz="1600" dirty="0">
              <a:solidFill>
                <a:srgbClr val="C00000"/>
              </a:solidFill>
            </a:endParaRPr>
          </a:p>
          <a:p>
            <a:endParaRPr lang="fr-FR" sz="1600" dirty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Любая </a:t>
            </a:r>
            <a:r>
              <a:rPr lang="ru-RU" sz="1600" dirty="0">
                <a:solidFill>
                  <a:srgbClr val="C00000"/>
                </a:solidFill>
              </a:rPr>
              <a:t>часть </a:t>
            </a:r>
            <a:r>
              <a:rPr lang="ru-RU" sz="1600" dirty="0" smtClean="0">
                <a:solidFill>
                  <a:srgbClr val="C00000"/>
                </a:solidFill>
              </a:rPr>
              <a:t>данной </a:t>
            </a:r>
            <a:r>
              <a:rPr lang="ru-RU" sz="1600" dirty="0">
                <a:solidFill>
                  <a:srgbClr val="C00000"/>
                </a:solidFill>
              </a:rPr>
              <a:t>презентации может быть процитирована, скопирована, переведена на другие языки или адаптирована к местным потребностям без предварительного разрешения Международной </a:t>
            </a:r>
            <a:r>
              <a:rPr lang="ru-RU" sz="1600" dirty="0" smtClean="0">
                <a:solidFill>
                  <a:srgbClr val="C00000"/>
                </a:solidFill>
              </a:rPr>
              <a:t>Федерации Обществ </a:t>
            </a:r>
            <a:r>
              <a:rPr lang="ru-RU" sz="1600" dirty="0">
                <a:solidFill>
                  <a:srgbClr val="C00000"/>
                </a:solidFill>
              </a:rPr>
              <a:t>Красного Креста и Красного Полумесяца при условии четкого указания источника. Запросы на коммерческое воспроизведение следует направлять в Секретариат МФКК по адресу </a:t>
            </a:r>
            <a:r>
              <a:rPr lang="ru-RU" sz="1600" dirty="0">
                <a:solidFill>
                  <a:srgbClr val="C00000"/>
                </a:solidFill>
                <a:hlinkClick r:id="rId2"/>
              </a:rPr>
              <a:t>secretariat@ifrc.org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  <a:endParaRPr lang="fr-FR" sz="1600" dirty="0">
              <a:solidFill>
                <a:srgbClr val="C00000"/>
              </a:solidFill>
            </a:endParaRPr>
          </a:p>
          <a:p>
            <a:pPr defTabSz="762000"/>
            <a:endParaRPr lang="ru-RU" sz="1600" dirty="0">
              <a:solidFill>
                <a:srgbClr val="C00000"/>
              </a:solidFill>
              <a:latin typeface="Arial"/>
              <a:cs typeface="Arial"/>
            </a:endParaRPr>
          </a:p>
          <a:p>
            <a:pPr defTabSz="762000"/>
            <a:r>
              <a:rPr lang="ru-RU" sz="1600" dirty="0">
                <a:solidFill>
                  <a:srgbClr val="C00000"/>
                </a:solidFill>
                <a:latin typeface="Arial"/>
                <a:cs typeface="Arial"/>
              </a:rPr>
              <a:t>Все фотографии, использованные в </a:t>
            </a:r>
            <a:r>
              <a:rPr lang="ru-RU" sz="1600" dirty="0" smtClean="0">
                <a:solidFill>
                  <a:srgbClr val="C00000"/>
                </a:solidFill>
                <a:latin typeface="Arial"/>
                <a:cs typeface="Arial"/>
              </a:rPr>
              <a:t>данной </a:t>
            </a:r>
            <a:r>
              <a:rPr lang="ru-RU" sz="1600" dirty="0">
                <a:solidFill>
                  <a:srgbClr val="C00000"/>
                </a:solidFill>
                <a:latin typeface="Arial"/>
                <a:cs typeface="Arial"/>
              </a:rPr>
              <a:t>презентации, являются собственностью МФККП, если не указано иное.</a:t>
            </a:r>
          </a:p>
          <a:p>
            <a:pPr defTabSz="762000"/>
            <a:r>
              <a:rPr lang="ru-RU" sz="1600" dirty="0" smtClean="0">
                <a:solidFill>
                  <a:srgbClr val="C00000"/>
                </a:solidFill>
                <a:latin typeface="Arial"/>
                <a:cs typeface="Arial"/>
              </a:rPr>
              <a:t>Данная </a:t>
            </a:r>
            <a:r>
              <a:rPr lang="ru-RU" sz="1600" dirty="0">
                <a:solidFill>
                  <a:srgbClr val="C00000"/>
                </a:solidFill>
                <a:latin typeface="Arial"/>
                <a:cs typeface="Arial"/>
              </a:rPr>
              <a:t>презентация была </a:t>
            </a:r>
            <a:r>
              <a:rPr lang="ru-RU" sz="1600" dirty="0" smtClean="0">
                <a:solidFill>
                  <a:srgbClr val="C00000"/>
                </a:solidFill>
                <a:latin typeface="Arial"/>
                <a:cs typeface="Arial"/>
              </a:rPr>
              <a:t>разработана </a:t>
            </a:r>
            <a:r>
              <a:rPr lang="ru-RU" sz="1600" dirty="0" err="1">
                <a:solidFill>
                  <a:srgbClr val="C00000"/>
                </a:solidFill>
                <a:latin typeface="Arial"/>
                <a:cs typeface="Arial"/>
              </a:rPr>
              <a:t>Abhishek</a:t>
            </a:r>
            <a:r>
              <a:rPr lang="ru-RU" sz="16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/>
                <a:cs typeface="Arial"/>
              </a:rPr>
              <a:t>Rimal</a:t>
            </a:r>
            <a:r>
              <a:rPr lang="ru-RU" sz="1600" dirty="0">
                <a:solidFill>
                  <a:srgbClr val="C00000"/>
                </a:solidFill>
                <a:latin typeface="Arial"/>
                <a:cs typeface="Arial"/>
              </a:rPr>
              <a:t> и выпущена в январе 2020 года.</a:t>
            </a:r>
          </a:p>
          <a:p>
            <a:pPr defTabSz="762000"/>
            <a:r>
              <a:rPr lang="ru-RU" sz="1600" dirty="0" smtClean="0">
                <a:solidFill>
                  <a:srgbClr val="C00000"/>
                </a:solidFill>
                <a:latin typeface="Arial"/>
                <a:cs typeface="Arial"/>
              </a:rPr>
              <a:t>Данная </a:t>
            </a:r>
            <a:r>
              <a:rPr lang="ru-RU" sz="1600" dirty="0">
                <a:solidFill>
                  <a:srgbClr val="C00000"/>
                </a:solidFill>
                <a:latin typeface="Arial"/>
                <a:cs typeface="Arial"/>
              </a:rPr>
              <a:t>презентация и соответствующие ресурсы доступны </a:t>
            </a:r>
            <a:r>
              <a:rPr lang="ru-RU" sz="1600" dirty="0" smtClean="0">
                <a:solidFill>
                  <a:srgbClr val="C00000"/>
                </a:solidFill>
                <a:latin typeface="Arial"/>
                <a:cs typeface="Arial"/>
              </a:rPr>
              <a:t>на сайте </a:t>
            </a:r>
            <a:r>
              <a:rPr lang="ru-RU" sz="1600" dirty="0" err="1">
                <a:solidFill>
                  <a:srgbClr val="C00000"/>
                </a:solidFill>
                <a:latin typeface="Arial"/>
                <a:cs typeface="Arial"/>
              </a:rPr>
              <a:t>FedNet</a:t>
            </a:r>
            <a:r>
              <a:rPr lang="ru-RU" sz="1600" dirty="0">
                <a:solidFill>
                  <a:srgbClr val="C00000"/>
                </a:solidFill>
                <a:latin typeface="Arial"/>
                <a:cs typeface="Arial"/>
              </a:rPr>
              <a:t> по </a:t>
            </a:r>
            <a:r>
              <a:rPr lang="ru-RU" sz="1600" dirty="0" smtClean="0">
                <a:solidFill>
                  <a:srgbClr val="C00000"/>
                </a:solidFill>
                <a:latin typeface="Arial"/>
                <a:cs typeface="Arial"/>
              </a:rPr>
              <a:t>электронному адресу </a:t>
            </a:r>
            <a:r>
              <a:rPr lang="ru-RU" sz="1600" dirty="0">
                <a:solidFill>
                  <a:srgbClr val="C00000"/>
                </a:solidFill>
                <a:latin typeface="Arial"/>
                <a:cs typeface="Arial"/>
              </a:rPr>
              <a:t>fednet.ifrc.org.</a:t>
            </a:r>
            <a:endParaRPr lang="en-US" sz="1600" baseline="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6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turtle&#10;&#10;Description generated with high confidence">
            <a:extLst>
              <a:ext uri="{FF2B5EF4-FFF2-40B4-BE49-F238E27FC236}">
                <a16:creationId xmlns="" xmlns:a16="http://schemas.microsoft.com/office/drawing/2014/main" id="{3B2D3304-10F8-43A5-BA33-AB1F4ED88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173" r="13833" b="13672"/>
          <a:stretch/>
        </p:blipFill>
        <p:spPr>
          <a:xfrm>
            <a:off x="5187775" y="905126"/>
            <a:ext cx="3855411" cy="3692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8DE9BF-C9AF-4738-9932-A74CBEB7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Введение</a:t>
            </a: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2720AD-CAD9-412B-8A7A-48D3D5656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14" y="2282927"/>
            <a:ext cx="8291264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/>
                <a:cs typeface="Arial"/>
              </a:rPr>
              <a:t>Новый</a:t>
            </a:r>
            <a:r>
              <a:rPr lang="en-MY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</a:t>
            </a:r>
            <a:r>
              <a:rPr lang="ru-RU" dirty="0" smtClean="0">
                <a:latin typeface="Arial"/>
                <a:cs typeface="Arial"/>
              </a:rPr>
              <a:t>ирус</a:t>
            </a:r>
            <a:r>
              <a:rPr lang="en-MY" dirty="0" smtClean="0">
                <a:latin typeface="Arial"/>
                <a:cs typeface="Arial"/>
              </a:rPr>
              <a:t> </a:t>
            </a:r>
            <a:r>
              <a:rPr lang="en-MY" dirty="0">
                <a:latin typeface="Arial"/>
                <a:cs typeface="Arial"/>
              </a:rPr>
              <a:t>– 2019 </a:t>
            </a:r>
            <a:r>
              <a:rPr lang="en-MY" dirty="0" err="1">
                <a:latin typeface="Arial"/>
                <a:cs typeface="Arial"/>
              </a:rPr>
              <a:t>nCoV</a:t>
            </a:r>
            <a:endParaRPr lang="en-MY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  <a:latin typeface="Arial"/>
                <a:cs typeface="Arial"/>
              </a:rPr>
              <a:t>Семейство </a:t>
            </a:r>
            <a:r>
              <a:rPr lang="ru-RU" dirty="0" err="1" smtClean="0">
                <a:solidFill>
                  <a:srgbClr val="C00000"/>
                </a:solidFill>
                <a:latin typeface="Arial"/>
                <a:cs typeface="Arial"/>
              </a:rPr>
              <a:t>коронавирусов</a:t>
            </a:r>
            <a:r>
              <a:rPr lang="en-MY" dirty="0">
                <a:solidFill>
                  <a:srgbClr val="C00000"/>
                </a:solidFill>
                <a:latin typeface="Arial"/>
                <a:cs typeface="Arial"/>
              </a:rPr>
              <a:t> </a:t>
            </a:r>
            <a:endParaRPr lang="en-MY" dirty="0">
              <a:solidFill>
                <a:srgbClr val="C00000"/>
              </a:solidFill>
            </a:endParaRPr>
          </a:p>
          <a:p>
            <a:pPr marL="626745" lvl="2" indent="-175895">
              <a:buFont typeface="Courier New" panose="02070309020205020404" pitchFamily="49" charset="0"/>
              <a:buChar char="o"/>
            </a:pPr>
            <a:r>
              <a:rPr lang="ru-RU" dirty="0" smtClean="0">
                <a:latin typeface="Arial"/>
                <a:cs typeface="Arial"/>
              </a:rPr>
              <a:t>Инфекционный процесс– не определен</a:t>
            </a:r>
            <a:endParaRPr lang="en-MY" dirty="0">
              <a:latin typeface="Arial"/>
              <a:cs typeface="Arial"/>
            </a:endParaRPr>
          </a:p>
          <a:p>
            <a:pPr marL="626745" lvl="2" indent="-175895">
              <a:buFont typeface="Courier New" panose="02070309020205020404" pitchFamily="49" charset="0"/>
              <a:buChar char="o"/>
            </a:pPr>
            <a:r>
              <a:rPr lang="ru-RU" dirty="0" smtClean="0">
                <a:latin typeface="Arial"/>
                <a:cs typeface="Arial"/>
              </a:rPr>
              <a:t>Инкубационный период - не определен</a:t>
            </a:r>
            <a:endParaRPr lang="en-MY" dirty="0">
              <a:latin typeface="Arial"/>
              <a:cs typeface="Arial"/>
            </a:endParaRPr>
          </a:p>
          <a:p>
            <a:pPr marL="626745" lvl="2" indent="-175895">
              <a:buFont typeface="Courier New" panose="02070309020205020404" pitchFamily="49" charset="0"/>
              <a:buChar char="o"/>
            </a:pPr>
            <a:r>
              <a:rPr lang="ru-RU" dirty="0" smtClean="0">
                <a:latin typeface="Arial"/>
                <a:cs typeface="Arial"/>
              </a:rPr>
              <a:t>Способ передачи – не определен</a:t>
            </a:r>
            <a:endParaRPr lang="en-MY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/>
                <a:cs typeface="Arial"/>
              </a:rPr>
              <a:t>Выявлены случаи передачи от человека человеку</a:t>
            </a:r>
            <a:endParaRPr lang="en-MY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/>
                <a:cs typeface="Arial"/>
              </a:rPr>
              <a:t>На данный момент вакцина отсутствует</a:t>
            </a:r>
            <a:endParaRPr lang="en-MY" dirty="0"/>
          </a:p>
          <a:p>
            <a:pPr>
              <a:lnSpc>
                <a:spcPct val="150000"/>
              </a:lnSpc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287285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5536" y="907132"/>
            <a:ext cx="8291264" cy="11537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Контекстный анализ</a:t>
            </a:r>
            <a:endParaRPr lang="en-GB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395536" y="1776368"/>
            <a:ext cx="8134908" cy="2053952"/>
          </a:xfrm>
        </p:spPr>
        <p:txBody>
          <a:bodyPr/>
          <a:lstStyle/>
          <a:p>
            <a:r>
              <a:rPr lang="ru-RU" b="1" i="1" dirty="0" smtClean="0">
                <a:latin typeface="Arial"/>
                <a:cs typeface="Arial"/>
              </a:rPr>
              <a:t>Подтвержденные случаи</a:t>
            </a:r>
            <a:r>
              <a:rPr lang="en-US" b="1" i="1" dirty="0" smtClean="0">
                <a:latin typeface="Arial"/>
                <a:cs typeface="Arial"/>
              </a:rPr>
              <a:t>:</a:t>
            </a:r>
            <a:endParaRPr lang="en-US" b="1" i="1" dirty="0">
              <a:latin typeface="Arial"/>
              <a:cs typeface="Arial"/>
            </a:endParaRPr>
          </a:p>
          <a:p>
            <a:pPr marL="626745" lvl="2" indent="-175895"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Arial"/>
                <a:cs typeface="Arial"/>
              </a:rPr>
              <a:t>Более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571 </a:t>
            </a:r>
            <a:r>
              <a:rPr lang="ru-RU" b="1" dirty="0" smtClean="0">
                <a:latin typeface="Arial"/>
                <a:cs typeface="Arial"/>
              </a:rPr>
              <a:t>случая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в континентальном Китае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ru-RU" dirty="0" smtClean="0">
                <a:latin typeface="Arial"/>
                <a:cs typeface="Arial"/>
              </a:rPr>
              <a:t>Гонконге </a:t>
            </a:r>
            <a:r>
              <a:rPr lang="en-US" dirty="0" smtClean="0">
                <a:latin typeface="Arial"/>
                <a:cs typeface="Arial"/>
              </a:rPr>
              <a:t>(1</a:t>
            </a:r>
            <a:r>
              <a:rPr lang="en-US" dirty="0">
                <a:latin typeface="Arial"/>
                <a:cs typeface="Arial"/>
              </a:rPr>
              <a:t>), </a:t>
            </a:r>
            <a:r>
              <a:rPr lang="ru-RU" dirty="0" smtClean="0">
                <a:latin typeface="Arial"/>
                <a:cs typeface="Arial"/>
              </a:rPr>
              <a:t>Макао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(1) </a:t>
            </a:r>
            <a:r>
              <a:rPr lang="ru-RU" dirty="0" smtClean="0">
                <a:latin typeface="Arial"/>
                <a:cs typeface="Arial"/>
              </a:rPr>
              <a:t>и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Тайване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(1)</a:t>
            </a:r>
            <a:endParaRPr lang="en-US" dirty="0">
              <a:latin typeface="Arial" charset="0"/>
              <a:cs typeface="Arial" charset="0"/>
            </a:endParaRPr>
          </a:p>
          <a:p>
            <a:pPr marL="626745" lvl="2" indent="-175895">
              <a:buFont typeface="Courier New" panose="02070309020205020404" pitchFamily="49" charset="0"/>
              <a:buChar char="o"/>
            </a:pPr>
            <a:r>
              <a:rPr lang="ru-RU" dirty="0" smtClean="0">
                <a:latin typeface="Arial"/>
                <a:cs typeface="Arial"/>
              </a:rPr>
              <a:t>Обнаружены случаи завоза вируса из материкового Китая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ru-RU" dirty="0" smtClean="0">
                <a:latin typeface="Arial"/>
                <a:cs typeface="Arial"/>
              </a:rPr>
              <a:t>в другие страны, включая Таиланд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3), </a:t>
            </a:r>
            <a:r>
              <a:rPr lang="ru-RU" dirty="0" smtClean="0">
                <a:latin typeface="Arial"/>
                <a:cs typeface="Arial"/>
              </a:rPr>
              <a:t>Японию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(1), </a:t>
            </a:r>
            <a:r>
              <a:rPr lang="ru-RU" dirty="0" smtClean="0">
                <a:latin typeface="Arial"/>
                <a:cs typeface="Arial"/>
              </a:rPr>
              <a:t>Республику Корея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 smtClean="0">
                <a:latin typeface="Arial"/>
                <a:cs typeface="Arial"/>
              </a:rPr>
              <a:t>1</a:t>
            </a:r>
            <a:r>
              <a:rPr lang="ru-RU" dirty="0" smtClean="0">
                <a:latin typeface="Arial"/>
                <a:cs typeface="Arial"/>
              </a:rPr>
              <a:t>) и США </a:t>
            </a:r>
            <a:r>
              <a:rPr lang="en-US" dirty="0" smtClean="0">
                <a:latin typeface="Arial"/>
                <a:cs typeface="Arial"/>
              </a:rPr>
              <a:t>(1</a:t>
            </a:r>
            <a:r>
              <a:rPr lang="en-US" dirty="0">
                <a:latin typeface="Arial"/>
                <a:cs typeface="Arial"/>
              </a:rPr>
              <a:t>). 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/>
                <a:cs typeface="Arial"/>
              </a:rPr>
              <a:t>17 случаев с летальным исходом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;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95 </a:t>
            </a:r>
            <a:r>
              <a:rPr lang="ru-RU" sz="2000" b="1" dirty="0" smtClean="0">
                <a:solidFill>
                  <a:srgbClr val="FF0000"/>
                </a:solidFill>
                <a:latin typeface="Arial"/>
                <a:cs typeface="Arial"/>
              </a:rPr>
              <a:t>случаев с высокой степенью тяжести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MY" sz="2000" dirty="0">
                <a:latin typeface="Arial"/>
                <a:cs typeface="Arial"/>
              </a:rPr>
              <a:t>4,928 </a:t>
            </a:r>
            <a:r>
              <a:rPr lang="ru-RU" sz="2000" dirty="0" smtClean="0">
                <a:latin typeface="Arial"/>
                <a:cs typeface="Arial"/>
              </a:rPr>
              <a:t>человек находятся под медицинским наблюдением;</a:t>
            </a:r>
            <a:endParaRPr lang="en-MY" sz="2000" dirty="0">
              <a:latin typeface="Arial"/>
              <a:cs typeface="Arial"/>
            </a:endParaRPr>
          </a:p>
          <a:p>
            <a:r>
              <a:rPr lang="ru-RU" sz="2000" dirty="0" smtClean="0">
                <a:latin typeface="Arial"/>
                <a:cs typeface="Arial"/>
              </a:rPr>
              <a:t>В 18 странах введен температурный скрининг при въезде в страну. В КНДР введен запрет на въезд.</a:t>
            </a:r>
            <a:endParaRPr lang="en-MY" sz="2000" dirty="0" smtClean="0">
              <a:latin typeface="Arial"/>
              <a:cs typeface="Arial"/>
            </a:endParaRPr>
          </a:p>
          <a:p>
            <a:r>
              <a:rPr lang="ru-RU" sz="2000" dirty="0" smtClean="0">
                <a:latin typeface="Arial"/>
                <a:cs typeface="Arial"/>
              </a:rPr>
              <a:t>Определена связь с ТОРС (атипичная пневмония)</a:t>
            </a:r>
            <a:r>
              <a:rPr lang="en-MY" sz="2000" dirty="0" smtClean="0">
                <a:latin typeface="Arial"/>
                <a:cs typeface="Arial"/>
              </a:rPr>
              <a:t> </a:t>
            </a:r>
            <a:r>
              <a:rPr lang="ru-RU" sz="2000" dirty="0" smtClean="0">
                <a:latin typeface="Arial"/>
                <a:cs typeface="Arial"/>
              </a:rPr>
              <a:t>и</a:t>
            </a:r>
            <a:r>
              <a:rPr lang="en-MY" sz="2000" dirty="0" smtClean="0">
                <a:latin typeface="Arial"/>
                <a:cs typeface="Arial"/>
              </a:rPr>
              <a:t> MERS</a:t>
            </a:r>
            <a:r>
              <a:rPr lang="ru-RU" sz="2000" dirty="0" smtClean="0">
                <a:latin typeface="Arial"/>
                <a:cs typeface="Arial"/>
              </a:rPr>
              <a:t> (ближневосточный респираторный синдром)</a:t>
            </a:r>
            <a:endParaRPr lang="en-MY" sz="2000" dirty="0" smtClean="0">
              <a:latin typeface="Arial"/>
              <a:cs typeface="Arial"/>
            </a:endParaRPr>
          </a:p>
          <a:p>
            <a:r>
              <a:rPr lang="ru-RU" sz="2000" dirty="0" smtClean="0">
                <a:latin typeface="Arial"/>
                <a:cs typeface="Arial"/>
              </a:rPr>
              <a:t>Наблюдается обеспокоенность относительно проведения Китайского Нового года и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ru-RU" sz="2000" dirty="0" smtClean="0">
                <a:latin typeface="Arial"/>
                <a:cs typeface="Arial"/>
              </a:rPr>
              <a:t>Лунного Нового года</a:t>
            </a:r>
            <a:endParaRPr lang="en-MY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MY" sz="2000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endParaRPr lang="en-US" sz="2000" dirty="0">
              <a:latin typeface="Arial" charset="0"/>
              <a:cs typeface="Arial" charset="0"/>
            </a:endParaRPr>
          </a:p>
          <a:p>
            <a:endParaRPr lang="en-US" sz="2000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65B9B39E-1046-4A4D-BF76-453710F09804}"/>
              </a:ext>
            </a:extLst>
          </p:cNvPr>
          <p:cNvSpPr txBox="1">
            <a:spLocks/>
          </p:cNvSpPr>
          <p:nvPr/>
        </p:nvSpPr>
        <p:spPr bwMode="auto">
          <a:xfrm>
            <a:off x="7870044" y="4876800"/>
            <a:ext cx="1320800" cy="104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latin typeface="Arial"/>
                <a:cs typeface="Arial"/>
              </a:rPr>
              <a:t>Sources: Wuhan Health Commission, National Health </a:t>
            </a:r>
            <a:r>
              <a:rPr lang="en-US" sz="1000" i="1" dirty="0" smtClean="0">
                <a:latin typeface="Arial"/>
                <a:cs typeface="Arial"/>
              </a:rPr>
              <a:t>Commission </a:t>
            </a:r>
            <a:r>
              <a:rPr lang="en-US" sz="1000" i="1" dirty="0">
                <a:latin typeface="Arial"/>
                <a:cs typeface="Arial"/>
              </a:rPr>
              <a:t>of China, Beijing Health Commission, Ministry of Health, </a:t>
            </a:r>
            <a:r>
              <a:rPr lang="en-US" sz="1000" i="1" dirty="0" err="1">
                <a:latin typeface="Arial"/>
                <a:cs typeface="Arial"/>
              </a:rPr>
              <a:t>Labour</a:t>
            </a:r>
            <a:r>
              <a:rPr lang="en-US" sz="1000" i="1" dirty="0">
                <a:latin typeface="Arial"/>
                <a:cs typeface="Arial"/>
              </a:rPr>
              <a:t> and Welfare, Japan, and Ministry of Public Health, Thailand.  </a:t>
            </a:r>
            <a:endParaRPr lang="en-US" sz="1000" i="1" dirty="0">
              <a:latin typeface="Arial" charset="0"/>
              <a:cs typeface="Arial" charset="0"/>
            </a:endParaRPr>
          </a:p>
          <a:p>
            <a:endParaRPr lang="en-US" sz="1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D160AB-B098-4A08-8075-9AD0E7E563B0}"/>
              </a:ext>
            </a:extLst>
          </p:cNvPr>
          <p:cNvSpPr txBox="1"/>
          <p:nvPr/>
        </p:nvSpPr>
        <p:spPr>
          <a:xfrm>
            <a:off x="-863029" y="530378"/>
            <a:ext cx="245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dirty="0"/>
              <a:t>23 </a:t>
            </a:r>
            <a:r>
              <a:rPr lang="ru-RU" dirty="0" smtClean="0"/>
              <a:t>января</a:t>
            </a:r>
            <a:endParaRPr lang="en-GB" dirty="0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="" xmlns:a16="http://schemas.microsoft.com/office/drawing/2014/main" id="{B8CDF13F-2926-408A-8AD1-54CBD8331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575" y="899710"/>
            <a:ext cx="7623425" cy="60076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2113280"/>
            <a:ext cx="279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571 подтвержденный случай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661920" y="970830"/>
            <a:ext cx="405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17 случаев с летальным исходом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05372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4009B6-466C-4D52-9355-6A3EBF519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99C032A-B966-4C4E-B5AC-25B9175CA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219"/>
          <a:stretch/>
        </p:blipFill>
        <p:spPr bwMode="auto">
          <a:xfrm>
            <a:off x="264630" y="1321426"/>
            <a:ext cx="8519864" cy="498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600" y="597774"/>
            <a:ext cx="72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Вспышку пневмонии связывают с появлением нового штамма </a:t>
            </a:r>
            <a:r>
              <a:rPr lang="ru-RU" dirty="0" err="1" smtClean="0">
                <a:solidFill>
                  <a:srgbClr val="C00000"/>
                </a:solidFill>
              </a:rPr>
              <a:t>коронавируса</a:t>
            </a:r>
            <a:r>
              <a:rPr lang="ru-RU" dirty="0" smtClean="0">
                <a:solidFill>
                  <a:srgbClr val="C00000"/>
                </a:solidFill>
              </a:rPr>
              <a:t> в провинциях Ухань и </a:t>
            </a:r>
            <a:r>
              <a:rPr lang="ru-RU" dirty="0" err="1" smtClean="0">
                <a:solidFill>
                  <a:srgbClr val="C00000"/>
                </a:solidFill>
              </a:rPr>
              <a:t>Хубэй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760" y="2454518"/>
            <a:ext cx="364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Количество случаев инфицирования,  включая подозрения на инфекцию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759200" y="2454518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Количество случаев с летальным исходом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8089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nsf.gov/about/history/historyofglobalhealth/img1.jpg">
            <a:extLst>
              <a:ext uri="{FF2B5EF4-FFF2-40B4-BE49-F238E27FC236}">
                <a16:creationId xmlns="" xmlns:a16="http://schemas.microsoft.com/office/drawing/2014/main" id="{8B3C3866-6E8C-4F6C-A49B-916F0C539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313457"/>
            <a:ext cx="9139907" cy="460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6B2DE56-69C7-4EC1-AB61-1E04BCB6A938}"/>
              </a:ext>
            </a:extLst>
          </p:cNvPr>
          <p:cNvSpPr txBox="1"/>
          <p:nvPr/>
        </p:nvSpPr>
        <p:spPr>
          <a:xfrm>
            <a:off x="0" y="908986"/>
            <a:ext cx="9013212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  <a:latin typeface="+mj-lt"/>
                <a:cs typeface="Arial"/>
              </a:rPr>
              <a:t>Сравнение</a:t>
            </a:r>
            <a:r>
              <a:rPr lang="en-GB" sz="3000" dirty="0" smtClean="0">
                <a:solidFill>
                  <a:srgbClr val="C00000"/>
                </a:solidFill>
                <a:latin typeface="+mj-lt"/>
                <a:cs typeface="Arial"/>
              </a:rPr>
              <a:t>: </a:t>
            </a:r>
            <a:r>
              <a:rPr lang="ru-RU" sz="3000" dirty="0" smtClean="0">
                <a:solidFill>
                  <a:srgbClr val="C00000"/>
                </a:solidFill>
                <a:latin typeface="+mj-lt"/>
                <a:cs typeface="Arial"/>
              </a:rPr>
              <a:t>ТОРС (атипичная пневмония)</a:t>
            </a:r>
            <a:r>
              <a:rPr lang="en-GB" sz="3000" dirty="0" smtClean="0">
                <a:solidFill>
                  <a:srgbClr val="C00000"/>
                </a:solidFill>
                <a:latin typeface="+mj-lt"/>
                <a:cs typeface="Arial"/>
              </a:rPr>
              <a:t> 2003</a:t>
            </a:r>
            <a:r>
              <a:rPr lang="ru-RU" sz="3000" dirty="0" smtClean="0">
                <a:solidFill>
                  <a:srgbClr val="C00000"/>
                </a:solidFill>
                <a:latin typeface="+mj-lt"/>
                <a:cs typeface="Arial"/>
              </a:rPr>
              <a:t> год</a:t>
            </a:r>
            <a:endParaRPr lang="en-GB" sz="3000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1CDAB6-C7BD-4F02-8E79-359EB1EC2E0E}"/>
              </a:ext>
            </a:extLst>
          </p:cNvPr>
          <p:cNvSpPr txBox="1"/>
          <p:nvPr/>
        </p:nvSpPr>
        <p:spPr>
          <a:xfrm>
            <a:off x="5334000" y="6298135"/>
            <a:ext cx="36792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https://www.who.int/csr/sars/en/WHOconsensus.pdf?ua=1</a:t>
            </a:r>
            <a:endParaRPr lang="en-GB" sz="1050"/>
          </a:p>
          <a:p>
            <a:r>
              <a:rPr lang="en-GB" sz="105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https://www.nsf.gov/about/history/globalhealth_impacts.jsp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832D108-4BEE-4CC8-9E48-F4D5149E4DD3}"/>
              </a:ext>
            </a:extLst>
          </p:cNvPr>
          <p:cNvSpPr/>
          <p:nvPr/>
        </p:nvSpPr>
        <p:spPr>
          <a:xfrm>
            <a:off x="116933" y="5460876"/>
            <a:ext cx="5355612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Open Sans"/>
                <a:cs typeface="Arial"/>
              </a:rPr>
              <a:t>Ноябрь</a:t>
            </a:r>
            <a:r>
              <a:rPr lang="en-GB" dirty="0" smtClean="0">
                <a:solidFill>
                  <a:srgbClr val="000000"/>
                </a:solidFill>
                <a:latin typeface="Open Sans"/>
                <a:cs typeface="Arial"/>
              </a:rPr>
              <a:t> </a:t>
            </a:r>
            <a:r>
              <a:rPr lang="en-GB" dirty="0">
                <a:solidFill>
                  <a:srgbClr val="000000"/>
                </a:solidFill>
                <a:latin typeface="Open Sans"/>
                <a:cs typeface="Arial"/>
              </a:rPr>
              <a:t>2002 – </a:t>
            </a:r>
            <a:r>
              <a:rPr lang="ru-RU" dirty="0" smtClean="0">
                <a:solidFill>
                  <a:srgbClr val="000000"/>
                </a:solidFill>
                <a:latin typeface="Open Sans"/>
                <a:cs typeface="Arial"/>
              </a:rPr>
              <a:t>Июль </a:t>
            </a:r>
            <a:r>
              <a:rPr lang="en-GB" dirty="0" smtClean="0">
                <a:solidFill>
                  <a:srgbClr val="000000"/>
                </a:solidFill>
                <a:latin typeface="Open Sans"/>
                <a:cs typeface="Arial"/>
              </a:rPr>
              <a:t>2003</a:t>
            </a:r>
            <a:r>
              <a:rPr lang="en-GB" dirty="0">
                <a:solidFill>
                  <a:srgbClr val="000000"/>
                </a:solidFill>
                <a:latin typeface="Open Sans"/>
                <a:cs typeface="Arial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Open Sans"/>
                <a:cs typeface="Arial"/>
              </a:rPr>
              <a:t>информация о случаях инфицирования</a:t>
            </a:r>
            <a:r>
              <a:rPr lang="en-GB" dirty="0" smtClean="0">
                <a:solidFill>
                  <a:srgbClr val="000000"/>
                </a:solidFill>
                <a:latin typeface="Open Sans"/>
                <a:cs typeface="Arial"/>
              </a:rPr>
              <a:t>- </a:t>
            </a:r>
            <a:r>
              <a:rPr lang="en-GB" dirty="0">
                <a:solidFill>
                  <a:srgbClr val="000000"/>
                </a:solidFill>
                <a:latin typeface="Open Sans"/>
                <a:cs typeface="Arial"/>
              </a:rPr>
              <a:t>8,098 </a:t>
            </a:r>
            <a:r>
              <a:rPr lang="ru-RU" dirty="0" smtClean="0">
                <a:solidFill>
                  <a:srgbClr val="000000"/>
                </a:solidFill>
                <a:latin typeface="Open Sans"/>
                <a:cs typeface="Arial"/>
              </a:rPr>
              <a:t>человек</a:t>
            </a:r>
            <a:r>
              <a:rPr lang="en-GB" dirty="0" smtClean="0">
                <a:solidFill>
                  <a:srgbClr val="000000"/>
                </a:solidFill>
                <a:latin typeface="Open Sans"/>
                <a:cs typeface="Arial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Open Sans"/>
                <a:cs typeface="Arial"/>
              </a:rPr>
              <a:t>Из них</a:t>
            </a:r>
            <a:r>
              <a:rPr lang="ru-RU" dirty="0">
                <a:solidFill>
                  <a:srgbClr val="000000"/>
                </a:solidFill>
                <a:latin typeface="Open Sans"/>
                <a:cs typeface="Arial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Open Sans"/>
                <a:cs typeface="Arial"/>
              </a:rPr>
              <a:t>- </a:t>
            </a:r>
            <a:r>
              <a:rPr lang="en-GB" dirty="0" smtClean="0">
                <a:solidFill>
                  <a:srgbClr val="000000"/>
                </a:solidFill>
                <a:latin typeface="Open Sans"/>
                <a:cs typeface="Arial"/>
              </a:rPr>
              <a:t> </a:t>
            </a:r>
            <a:r>
              <a:rPr lang="en-GB" dirty="0">
                <a:solidFill>
                  <a:srgbClr val="000000"/>
                </a:solidFill>
                <a:latin typeface="Open Sans"/>
                <a:cs typeface="Arial"/>
              </a:rPr>
              <a:t>774 </a:t>
            </a:r>
            <a:r>
              <a:rPr lang="ru-RU" dirty="0" smtClean="0">
                <a:solidFill>
                  <a:srgbClr val="000000"/>
                </a:solidFill>
                <a:latin typeface="Open Sans"/>
                <a:cs typeface="Arial"/>
              </a:rPr>
              <a:t>случая с летальным исходом</a:t>
            </a:r>
            <a:r>
              <a:rPr lang="en-GB" dirty="0" smtClean="0">
                <a:solidFill>
                  <a:srgbClr val="000000"/>
                </a:solidFill>
                <a:latin typeface="Open Sans"/>
                <a:cs typeface="Arial"/>
              </a:rPr>
              <a:t>.</a:t>
            </a:r>
            <a:r>
              <a:rPr lang="en-GB" dirty="0">
                <a:solidFill>
                  <a:srgbClr val="000000"/>
                </a:solidFill>
                <a:latin typeface="Open Sans"/>
                <a:cs typeface="Arial"/>
              </a:rPr>
              <a:t> </a:t>
            </a:r>
            <a:endParaRPr lang="en-GB" dirty="0">
              <a:solidFill>
                <a:srgbClr val="000000"/>
              </a:solidFill>
              <a:cs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Open Sans"/>
                <a:cs typeface="Arial"/>
              </a:rPr>
              <a:t>Летальность - приблизительно</a:t>
            </a:r>
            <a:r>
              <a:rPr lang="en-GB" dirty="0" smtClean="0">
                <a:solidFill>
                  <a:srgbClr val="000000"/>
                </a:solidFill>
                <a:latin typeface="Open Sans"/>
                <a:cs typeface="Arial"/>
              </a:rPr>
              <a:t> </a:t>
            </a:r>
            <a:r>
              <a:rPr lang="en-GB" dirty="0">
                <a:solidFill>
                  <a:srgbClr val="000000"/>
                </a:solidFill>
                <a:latin typeface="Open Sans"/>
                <a:cs typeface="Arial"/>
              </a:rPr>
              <a:t>15%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6161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map&#10;&#10;Description generated with very high confidence">
            <a:extLst>
              <a:ext uri="{FF2B5EF4-FFF2-40B4-BE49-F238E27FC236}">
                <a16:creationId xmlns="" xmlns:a16="http://schemas.microsoft.com/office/drawing/2014/main" id="{0C65047A-14EA-461B-829E-D09B7CD2DB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960" y="1833078"/>
            <a:ext cx="7180729" cy="3761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F5B64A9-9551-46C9-A3BF-08CFFBD2108F}"/>
              </a:ext>
            </a:extLst>
          </p:cNvPr>
          <p:cNvSpPr txBox="1"/>
          <p:nvPr/>
        </p:nvSpPr>
        <p:spPr>
          <a:xfrm>
            <a:off x="0" y="908986"/>
            <a:ext cx="907288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  <a:latin typeface="+mj-lt"/>
                <a:cs typeface="Arial"/>
              </a:rPr>
              <a:t>Сравнение</a:t>
            </a:r>
            <a:r>
              <a:rPr lang="en-GB" sz="3000" dirty="0" smtClean="0">
                <a:solidFill>
                  <a:srgbClr val="C00000"/>
                </a:solidFill>
                <a:latin typeface="+mj-lt"/>
                <a:cs typeface="Arial"/>
              </a:rPr>
              <a:t>: </a:t>
            </a:r>
            <a:r>
              <a:rPr lang="en-GB" sz="3000" dirty="0">
                <a:solidFill>
                  <a:srgbClr val="C00000"/>
                </a:solidFill>
                <a:latin typeface="+mj-lt"/>
                <a:cs typeface="Arial"/>
              </a:rPr>
              <a:t>MERS </a:t>
            </a:r>
            <a:r>
              <a:rPr lang="ru-RU" sz="3000" dirty="0">
                <a:solidFill>
                  <a:srgbClr val="C00000"/>
                </a:solidFill>
                <a:latin typeface="+mj-lt"/>
                <a:cs typeface="Arial"/>
              </a:rPr>
              <a:t>(ближневосточный респираторный </a:t>
            </a:r>
            <a:r>
              <a:rPr lang="ru-RU" sz="3000" dirty="0" smtClean="0">
                <a:solidFill>
                  <a:srgbClr val="C00000"/>
                </a:solidFill>
                <a:latin typeface="+mj-lt"/>
                <a:cs typeface="Arial"/>
              </a:rPr>
              <a:t>синдром) </a:t>
            </a:r>
            <a:r>
              <a:rPr lang="en-GB" sz="3000" dirty="0" smtClean="0">
                <a:solidFill>
                  <a:srgbClr val="C00000"/>
                </a:solidFill>
                <a:latin typeface="+mj-lt"/>
                <a:cs typeface="Arial"/>
              </a:rPr>
              <a:t>2012</a:t>
            </a:r>
            <a:r>
              <a:rPr lang="ru-RU" sz="3000" dirty="0" smtClean="0">
                <a:solidFill>
                  <a:srgbClr val="C00000"/>
                </a:solidFill>
                <a:latin typeface="+mj-lt"/>
                <a:cs typeface="Arial"/>
              </a:rPr>
              <a:t> год</a:t>
            </a:r>
            <a:endParaRPr lang="en-GB" sz="3000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233C06-CF29-4F68-82B8-55D34DED3E49}"/>
              </a:ext>
            </a:extLst>
          </p:cNvPr>
          <p:cNvSpPr txBox="1"/>
          <p:nvPr/>
        </p:nvSpPr>
        <p:spPr>
          <a:xfrm>
            <a:off x="4537196" y="6119203"/>
            <a:ext cx="474443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/>
                <a:cs typeface="Arial"/>
              </a:rPr>
              <a:t>Source: </a:t>
            </a:r>
            <a:r>
              <a:rPr lang="en-US" sz="1000">
                <a:latin typeface="Arial"/>
                <a:cs typeface="Arial"/>
                <a:hlinkClick r:id="rId3"/>
              </a:rPr>
              <a:t>https://www.nature.com/articles/emm201576</a:t>
            </a:r>
            <a:endParaRPr lang="en-US" sz="1000">
              <a:latin typeface="Arial"/>
              <a:cs typeface="Arial"/>
            </a:endParaRPr>
          </a:p>
          <a:p>
            <a:r>
              <a:rPr lang="en-US" sz="1000" err="1">
                <a:latin typeface="Arial"/>
                <a:cs typeface="Arial"/>
              </a:rPr>
              <a:t>Durai</a:t>
            </a:r>
            <a:r>
              <a:rPr lang="en-US" sz="1000">
                <a:latin typeface="Arial"/>
                <a:cs typeface="Arial"/>
              </a:rPr>
              <a:t>, P., Batool, M., Shah, M. </a:t>
            </a:r>
            <a:r>
              <a:rPr lang="en-US" sz="1000" i="1">
                <a:latin typeface="Arial"/>
                <a:cs typeface="Arial"/>
              </a:rPr>
              <a:t>et al.</a:t>
            </a:r>
            <a:r>
              <a:rPr lang="en-US" sz="1000">
                <a:latin typeface="Arial"/>
                <a:cs typeface="Arial"/>
              </a:rPr>
              <a:t> Middle East respiratory syndrome coronavirus: transmission, virology and therapeutic targeting to aid in outbreak control. </a:t>
            </a:r>
            <a:r>
              <a:rPr lang="en-US" sz="1000" i="1">
                <a:latin typeface="Arial"/>
                <a:cs typeface="Arial"/>
              </a:rPr>
              <a:t>Exp Mol Med</a:t>
            </a:r>
            <a:r>
              <a:rPr lang="en-US" sz="1000">
                <a:latin typeface="Arial"/>
                <a:cs typeface="Arial"/>
              </a:rPr>
              <a:t> 47, e181 (2015) doi:10.1038/emm.2015.76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23A19A-B73B-4FF6-A662-D7943F2660C2}"/>
              </a:ext>
            </a:extLst>
          </p:cNvPr>
          <p:cNvSpPr txBox="1"/>
          <p:nvPr/>
        </p:nvSpPr>
        <p:spPr>
          <a:xfrm>
            <a:off x="91001" y="5519038"/>
            <a:ext cx="47857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 smtClean="0">
                <a:latin typeface="Open Sans"/>
                <a:cs typeface="Arial"/>
              </a:rPr>
              <a:t>2012-2015</a:t>
            </a:r>
            <a:r>
              <a:rPr lang="ru-RU" dirty="0" smtClean="0">
                <a:latin typeface="Open Sans"/>
                <a:cs typeface="Arial"/>
              </a:rPr>
              <a:t> гг.</a:t>
            </a:r>
            <a:endParaRPr lang="en-GB" dirty="0">
              <a:latin typeface="Open Sans"/>
              <a:cs typeface="Arial"/>
            </a:endParaRPr>
          </a:p>
          <a:p>
            <a:r>
              <a:rPr lang="en-GB" dirty="0">
                <a:latin typeface="Open Sans"/>
                <a:cs typeface="Arial"/>
              </a:rPr>
              <a:t>1,368 </a:t>
            </a:r>
            <a:r>
              <a:rPr lang="ru-RU" dirty="0" smtClean="0">
                <a:latin typeface="Open Sans"/>
                <a:cs typeface="Arial"/>
              </a:rPr>
              <a:t>случаев инфицирования</a:t>
            </a:r>
            <a:r>
              <a:rPr lang="en-GB" dirty="0" smtClean="0">
                <a:latin typeface="Open Sans"/>
                <a:cs typeface="Arial"/>
              </a:rPr>
              <a:t>, 487 </a:t>
            </a:r>
            <a:r>
              <a:rPr lang="ru-RU" dirty="0" smtClean="0">
                <a:latin typeface="Open Sans"/>
                <a:cs typeface="Arial"/>
              </a:rPr>
              <a:t>случаев с летальным исходом;</a:t>
            </a:r>
            <a:endParaRPr lang="en-GB" dirty="0"/>
          </a:p>
          <a:p>
            <a:r>
              <a:rPr lang="ru-RU" dirty="0">
                <a:latin typeface="Open Sans"/>
                <a:cs typeface="Arial"/>
              </a:rPr>
              <a:t>л</a:t>
            </a:r>
            <a:r>
              <a:rPr lang="ru-RU" dirty="0" smtClean="0">
                <a:latin typeface="Open Sans"/>
                <a:cs typeface="Arial"/>
              </a:rPr>
              <a:t>етальность приблизительно </a:t>
            </a:r>
            <a:r>
              <a:rPr lang="en-GB" dirty="0" smtClean="0">
                <a:latin typeface="Open Sans"/>
                <a:cs typeface="Arial"/>
              </a:rPr>
              <a:t>35</a:t>
            </a:r>
            <a:r>
              <a:rPr lang="en-GB" dirty="0">
                <a:latin typeface="Open Sans"/>
                <a:cs typeface="Arial"/>
              </a:rPr>
              <a:t>% 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22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F5B64A9-9551-46C9-A3BF-08CFFBD2108F}"/>
              </a:ext>
            </a:extLst>
          </p:cNvPr>
          <p:cNvSpPr txBox="1"/>
          <p:nvPr/>
        </p:nvSpPr>
        <p:spPr>
          <a:xfrm>
            <a:off x="174365" y="736266"/>
            <a:ext cx="5363003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  <a:latin typeface="+mj-lt"/>
                <a:cs typeface="Arial"/>
              </a:rPr>
              <a:t>Сравнение</a:t>
            </a:r>
            <a:r>
              <a:rPr lang="en-GB" sz="3000" dirty="0" smtClean="0">
                <a:solidFill>
                  <a:srgbClr val="C00000"/>
                </a:solidFill>
                <a:latin typeface="+mj-lt"/>
                <a:cs typeface="Arial"/>
              </a:rPr>
              <a:t>: </a:t>
            </a:r>
            <a:r>
              <a:rPr lang="ru-RU" sz="3000" dirty="0" smtClean="0">
                <a:solidFill>
                  <a:srgbClr val="C00000"/>
                </a:solidFill>
                <a:latin typeface="+mj-lt"/>
                <a:cs typeface="Arial"/>
              </a:rPr>
              <a:t>Сезонный грипп</a:t>
            </a:r>
            <a:endParaRPr lang="en-GB" sz="3000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233C06-CF29-4F68-82B8-55D34DED3E49}"/>
              </a:ext>
            </a:extLst>
          </p:cNvPr>
          <p:cNvSpPr txBox="1"/>
          <p:nvPr/>
        </p:nvSpPr>
        <p:spPr>
          <a:xfrm>
            <a:off x="6065227" y="6412128"/>
            <a:ext cx="318151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Data source: </a:t>
            </a:r>
            <a:r>
              <a:rPr lang="en-US" sz="1000" dirty="0" err="1">
                <a:latin typeface="Arial"/>
                <a:cs typeface="Arial"/>
              </a:rPr>
              <a:t>FluNet</a:t>
            </a:r>
            <a:r>
              <a:rPr lang="en-US" sz="1000" dirty="0">
                <a:latin typeface="Arial"/>
                <a:cs typeface="Arial"/>
              </a:rPr>
              <a:t> ( www.who.int/flunet ), GISRS</a:t>
            </a:r>
          </a:p>
          <a:p>
            <a:r>
              <a:rPr lang="en-US" sz="1000" dirty="0">
                <a:latin typeface="Arial"/>
                <a:cs typeface="Arial"/>
              </a:rPr>
              <a:t>Source:</a:t>
            </a:r>
            <a:r>
              <a:rPr lang="en-US" sz="600" dirty="0">
                <a:latin typeface="Arial"/>
                <a:cs typeface="Arial"/>
              </a:rPr>
              <a:t> </a:t>
            </a:r>
            <a:r>
              <a:rPr lang="en-GB" sz="600" dirty="0">
                <a:hlinkClick r:id="rId2"/>
              </a:rPr>
              <a:t>https://www.who.int/en/news-room/fact-sheets/detail/influenza-(seasonal)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23A19A-B73B-4FF6-A662-D7943F2660C2}"/>
              </a:ext>
            </a:extLst>
          </p:cNvPr>
          <p:cNvSpPr txBox="1"/>
          <p:nvPr/>
        </p:nvSpPr>
        <p:spPr>
          <a:xfrm>
            <a:off x="133154" y="6165907"/>
            <a:ext cx="62778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Open Sans"/>
                <a:cs typeface="Arial"/>
              </a:rPr>
              <a:t>Случаи заболеваемости на</a:t>
            </a:r>
            <a:r>
              <a:rPr lang="en-GB" dirty="0" smtClean="0">
                <a:latin typeface="Open Sans"/>
                <a:cs typeface="Arial"/>
              </a:rPr>
              <a:t> </a:t>
            </a:r>
            <a:r>
              <a:rPr lang="en-GB" dirty="0">
                <a:latin typeface="Open Sans"/>
                <a:cs typeface="Arial"/>
              </a:rPr>
              <a:t>3-5 </a:t>
            </a:r>
            <a:r>
              <a:rPr lang="ru-RU" dirty="0" smtClean="0">
                <a:latin typeface="Open Sans"/>
                <a:cs typeface="Arial"/>
              </a:rPr>
              <a:t>миллионов чел.</a:t>
            </a:r>
            <a:endParaRPr lang="en-GB" dirty="0">
              <a:latin typeface="Open Sans"/>
              <a:cs typeface="Arial"/>
            </a:endParaRPr>
          </a:p>
          <a:p>
            <a:r>
              <a:rPr lang="ru-RU" dirty="0" smtClean="0">
                <a:latin typeface="Open Sans"/>
                <a:cs typeface="Arial"/>
              </a:rPr>
              <a:t>Количество летальных исходов - </a:t>
            </a:r>
            <a:r>
              <a:rPr lang="en-GB" dirty="0" smtClean="0">
                <a:latin typeface="Open Sans"/>
                <a:cs typeface="Arial"/>
              </a:rPr>
              <a:t>290,000 </a:t>
            </a:r>
            <a:r>
              <a:rPr lang="en-GB" dirty="0">
                <a:latin typeface="Open Sans"/>
                <a:cs typeface="Arial"/>
              </a:rPr>
              <a:t>– </a:t>
            </a:r>
            <a:r>
              <a:rPr lang="en-GB" dirty="0" smtClean="0">
                <a:latin typeface="Open Sans"/>
                <a:cs typeface="Arial"/>
              </a:rPr>
              <a:t>650,000</a:t>
            </a:r>
            <a:r>
              <a:rPr lang="ru-RU" dirty="0" smtClean="0">
                <a:latin typeface="Open Sans"/>
                <a:cs typeface="Arial"/>
              </a:rPr>
              <a:t> чел.</a:t>
            </a:r>
            <a:endParaRPr lang="en-US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075171-C86E-4BFD-AB53-A15E3789DC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6001" r="32809" b="8916"/>
          <a:stretch/>
        </p:blipFill>
        <p:spPr>
          <a:xfrm>
            <a:off x="1191802" y="1505895"/>
            <a:ext cx="7777537" cy="4617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85920" y="1505895"/>
            <a:ext cx="4783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Глобальная циркуляция вируса гриппа 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394767" y="2072027"/>
            <a:ext cx="8175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Количество образцов, которые дали положительный результат на грипп, в разбивке по подтипу 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88837" y="2072027"/>
            <a:ext cx="20296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Количество</a:t>
            </a:r>
          </a:p>
          <a:p>
            <a:r>
              <a:rPr lang="ru-RU" sz="1000" dirty="0" smtClean="0"/>
              <a:t> образцов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327268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B29EF3-4681-418E-806E-C0FAE30D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/>
                <a:cs typeface="Arial"/>
              </a:rPr>
              <a:t>Три варианта развития событий</a:t>
            </a:r>
            <a:endParaRPr lang="en-MY" dirty="0">
              <a:solidFill>
                <a:srgbClr val="C00000"/>
              </a:solidFill>
            </a:endParaRPr>
          </a:p>
        </p:txBody>
      </p:sp>
      <p:pic>
        <p:nvPicPr>
          <p:cNvPr id="5" name="Picture 5" descr="A picture containing game, bird&#10;&#10;Description generated with very high confidence">
            <a:extLst>
              <a:ext uri="{FF2B5EF4-FFF2-40B4-BE49-F238E27FC236}">
                <a16:creationId xmlns="" xmlns:a16="http://schemas.microsoft.com/office/drawing/2014/main" id="{5F4F4548-D435-4E04-A50A-C679AE5321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0400" y="2149333"/>
            <a:ext cx="6397200" cy="4548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316" y="3261360"/>
            <a:ext cx="150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ариант 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26080" y="4572000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ариант 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47360" y="2550160"/>
            <a:ext cx="168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ариант 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21876" y="2051720"/>
            <a:ext cx="242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олее заразный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21876" y="5770880"/>
            <a:ext cx="238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енее заразный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20400" y="4054167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енее тяжелый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47360" y="4054167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олее тяжелый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9658170"/>
      </p:ext>
    </p:extLst>
  </p:cSld>
  <p:clrMapOvr>
    <a:masterClrMapping/>
  </p:clrMapOvr>
</p:sld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EC309A181974B9F1ADDF162DBED2F" ma:contentTypeVersion="11" ma:contentTypeDescription="Create a new document." ma:contentTypeScope="" ma:versionID="5584ce14f401287fef9a95fbec4325fe">
  <xsd:schema xmlns:xsd="http://www.w3.org/2001/XMLSchema" xmlns:xs="http://www.w3.org/2001/XMLSchema" xmlns:p="http://schemas.microsoft.com/office/2006/metadata/properties" xmlns:ns2="41b24968-a97a-4296-8384-258178fd1516" xmlns:ns3="5e74e03f-0f04-47db-b8a9-64a132f94124" targetNamespace="http://schemas.microsoft.com/office/2006/metadata/properties" ma:root="true" ma:fieldsID="454de7b9860cdfc287e4b7500e6d9a7f" ns2:_="" ns3:_="">
    <xsd:import namespace="41b24968-a97a-4296-8384-258178fd1516"/>
    <xsd:import namespace="5e74e03f-0f04-47db-b8a9-64a132f941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24968-a97a-4296-8384-258178fd15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4e03f-0f04-47db-b8a9-64a132f9412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D85139-2949-4BD9-AB60-0578A02B78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DEF9A2-3F5D-4B43-B153-E936BCD357C2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41b24968-a97a-4296-8384-258178fd1516"/>
    <ds:schemaRef ds:uri="http://schemas.openxmlformats.org/package/2006/metadata/core-properties"/>
    <ds:schemaRef ds:uri="5e74e03f-0f04-47db-b8a9-64a132f9412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87AB5A-2BB2-4150-90BA-0CBF44594BE0}">
  <ds:schemaRefs>
    <ds:schemaRef ds:uri="41b24968-a97a-4296-8384-258178fd1516"/>
    <ds:schemaRef ds:uri="5e74e03f-0f04-47db-b8a9-64a132f941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IFRC_2019-nCoA_CCST Beijing</Template>
  <TotalTime>200</TotalTime>
  <Words>724</Words>
  <Application>Microsoft Office PowerPoint</Application>
  <PresentationFormat>Экран (4:3)</PresentationFormat>
  <Paragraphs>113</Paragraphs>
  <Slides>16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IFRC_2011 presentation-EN</vt:lpstr>
      <vt:lpstr>2019-nCov: Текущий обзор</vt:lpstr>
      <vt:lpstr>Введение</vt:lpstr>
      <vt:lpstr>Контекстный анализ</vt:lpstr>
      <vt:lpstr>Слайд 4</vt:lpstr>
      <vt:lpstr>Слайд 5</vt:lpstr>
      <vt:lpstr>Слайд 6</vt:lpstr>
      <vt:lpstr>Слайд 7</vt:lpstr>
      <vt:lpstr>Слайд 8</vt:lpstr>
      <vt:lpstr>Три варианта развития событий</vt:lpstr>
      <vt:lpstr>Слайд 10</vt:lpstr>
      <vt:lpstr>Слайд 11</vt:lpstr>
      <vt:lpstr>План действий МФКК</vt:lpstr>
      <vt:lpstr>Дальнейшие шаги</vt:lpstr>
      <vt:lpstr>Дальнейшие шаги</vt:lpstr>
      <vt:lpstr>Руководство для национальных офисов и страновых групп технической помощи  </vt:lpstr>
      <vt:lpstr>Слайд 16</vt:lpstr>
    </vt:vector>
  </TitlesOfParts>
  <Company>IFRC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2019-nCov: Current situation in China</dc:title>
  <dc:creator>RURU PING</dc:creator>
  <cp:lastModifiedBy>Михаил</cp:lastModifiedBy>
  <cp:revision>99</cp:revision>
  <cp:lastPrinted>2020-01-27T10:41:07Z</cp:lastPrinted>
  <dcterms:created xsi:type="dcterms:W3CDTF">2020-01-20T08:20:42Z</dcterms:created>
  <dcterms:modified xsi:type="dcterms:W3CDTF">2020-02-02T11:15:05Z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0x010100DCAEC309A181974B9F1ADDF162DBED2F</vt:lpwstr>
  </property>
</Properties>
</file>